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308" r:id="rId3"/>
    <p:sldId id="257" r:id="rId4"/>
    <p:sldId id="269" r:id="rId5"/>
    <p:sldId id="258" r:id="rId6"/>
    <p:sldId id="266" r:id="rId7"/>
    <p:sldId id="270" r:id="rId8"/>
    <p:sldId id="268" r:id="rId9"/>
    <p:sldId id="271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83" r:id="rId18"/>
    <p:sldId id="284" r:id="rId19"/>
    <p:sldId id="282" r:id="rId20"/>
    <p:sldId id="280" r:id="rId21"/>
    <p:sldId id="281" r:id="rId22"/>
    <p:sldId id="285" r:id="rId23"/>
    <p:sldId id="286" r:id="rId24"/>
    <p:sldId id="287" r:id="rId25"/>
    <p:sldId id="288" r:id="rId26"/>
    <p:sldId id="291" r:id="rId27"/>
    <p:sldId id="289" r:id="rId28"/>
    <p:sldId id="290" r:id="rId29"/>
    <p:sldId id="292" r:id="rId30"/>
    <p:sldId id="293" r:id="rId31"/>
    <p:sldId id="297" r:id="rId32"/>
    <p:sldId id="295" r:id="rId33"/>
    <p:sldId id="294" r:id="rId34"/>
    <p:sldId id="296" r:id="rId35"/>
    <p:sldId id="298" r:id="rId36"/>
    <p:sldId id="299" r:id="rId37"/>
    <p:sldId id="300" r:id="rId38"/>
    <p:sldId id="272" r:id="rId39"/>
    <p:sldId id="301" r:id="rId40"/>
    <p:sldId id="303" r:id="rId41"/>
    <p:sldId id="304" r:id="rId42"/>
    <p:sldId id="305" r:id="rId43"/>
    <p:sldId id="306" r:id="rId44"/>
    <p:sldId id="307" r:id="rId45"/>
    <p:sldId id="302" r:id="rId46"/>
    <p:sldId id="309" r:id="rId47"/>
  </p:sldIdLst>
  <p:sldSz cx="18288000" cy="10287000"/>
  <p:notesSz cx="6858000" cy="9144000"/>
  <p:embeddedFontLst>
    <p:embeddedFont>
      <p:font typeface="Source Han Sans KR" panose="020B0600000101010101" charset="-127"/>
      <p:regular r:id="rId49"/>
    </p:embeddedFont>
    <p:embeddedFont>
      <p:font typeface="Source Han Sans KR Bold" panose="020B0600000101010101" charset="-127"/>
      <p:regular r:id="rId50"/>
    </p:embeddedFont>
    <p:embeddedFont>
      <p:font typeface="Source Han Sans KR Medium" panose="020B0600000101010101" charset="-127"/>
      <p:regular r:id="rId51"/>
    </p:embeddedFont>
    <p:embeddedFont>
      <p:font typeface="Barlow Condensed" panose="00000506000000000000" pitchFamily="2" charset="0"/>
      <p:regular r:id="rId52"/>
      <p:bold r:id="rId53"/>
      <p:italic r:id="rId54"/>
      <p:boldItalic r:id="rId55"/>
    </p:embeddedFont>
    <p:embeddedFont>
      <p:font typeface="Barlow Condensed Bold" panose="00000806000000000000" charset="0"/>
      <p:regular r:id="rId56"/>
    </p:embeddedFont>
    <p:embeddedFont>
      <p:font typeface="Normung Bold" panose="020B0600000101010101" charset="0"/>
      <p:regular r:id="rId57"/>
    </p:embeddedFont>
    <p:embeddedFont>
      <p:font typeface="Noto Sans KR" panose="020B0200000000000000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11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1DA53-29C9-4474-9880-873BA9F5600A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61599-64DA-4845-A280-328643832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6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86FC-7742-1EC9-AB6A-722B09272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E24D99-DB45-5634-1ADD-D2B703A66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BC01CC-AABE-6CBD-2C6B-E4133A11E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34C4E-64B1-F7F0-29E8-324E2F89B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BE40-4D93-82D0-C9F1-06D6120A2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F4BB4-DCC0-DE41-C9F3-CFC41DDC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039ED6-0E90-EECE-9F10-5AFF1CE25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601C9-2948-6DE2-3801-FC02508A4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4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AA8D-B557-5BE3-3BDE-1EEF2D17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C7D80B-328D-504B-9A1A-DC93D619A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19F81F-9C59-A6D4-2B65-3E99F7F35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D70DD-4D0D-A6D5-D2FD-469884E9E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12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9D392-4823-7CAD-1781-DB989BB46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5AD60-874E-CD36-B33C-EC2221DC6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59D8A-A226-6569-66BB-9FD765353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D06C3-2EE6-4E30-6DE0-2A93ADDDA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43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34AB-CD04-94F4-9820-796801C8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23D14C-035E-6025-342F-EFE51CD72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B6A0E3-B04D-CDF9-EEDE-BF80AF9C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DEBE3-934A-8A4C-F898-C61F2AF9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32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4474-8242-297E-656F-38E9C5E5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94E0B2-6147-2593-FCBB-9A35C1943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5755C-2509-92C3-8711-2AE54C85F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CF9B70-AAF2-677D-0D66-88E0F29B1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08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71FA-D527-4DFA-17E2-6A376004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8D6E6A-92DB-C8EC-A5A2-F8807B4C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9F6DE0-2B89-3D98-D01C-226B7C0BC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D93BA-ACD4-76B3-23CC-50C3B3C35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97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134F-E560-7AFE-8601-CB0EB6DF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43B2AD-030F-2648-D36C-938B04E92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735F22-239A-1C6A-F690-6F90813FE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CF849-AD6E-0180-013C-E186F531C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114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89E1-971D-F1A2-D5AA-3A7C6F01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B9924-933B-598D-D0B8-F42CA35E5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32095-E681-DFD9-B3B7-0D667B4C5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01E858-4E0B-A3E4-8BF9-0BD6793F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81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86313-B378-0012-8C6E-6C5D9360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AB565F-D1A5-1993-34C5-8BB52C65C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7CD73-29E1-E319-7221-9D73C4CBC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0D382-C15F-3C66-8247-AB74B0FA0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92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6440-886B-6ED7-DB95-0F8A464D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1F87DB-1738-59FA-F42D-AB0F0FEF9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DF2CF-EE7A-D271-65C2-8940A8F0A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90ECA6-E5ED-7237-FA49-AE0467ABD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9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09F2B-609A-6222-9668-AE33C524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0DA7A2-7C75-0E15-829E-CA360584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AC2186-2617-1668-E254-5C83A9752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0AD9D1-5D41-9F99-C744-16C8BFC27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11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E105-96BC-9292-3488-47080238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BCE105-D3A5-CB32-DCA8-47E02240E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06F2D-DF56-9701-2791-8F67945C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B586-4F93-F7A4-A301-5D8E595A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8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0DF2-DF27-DED4-B693-0D6A2B8D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31777-A15B-E514-34FF-41CE48742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32142A-CDF3-07EE-26FD-4021727B8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4003C-D1BD-389F-AE54-3A2483C19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28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E9ED-BB28-21B3-4BB0-1374E6BB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1DA6A6-83C6-A021-0C56-94761FE5E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24787-A206-0456-F313-4AEF45D0D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EA3F38-6151-37C7-967D-A4637FBC4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2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7C68-C9F5-D65F-75EB-A88BF0B3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E900D3-E894-72AD-D075-E2974CAA5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950C6-8951-2EB2-8C9C-7E0D4D298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58D398-D3A5-F923-951A-8CD37A431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98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26E3-4D71-4EDC-E699-19ECCCE7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6CA55-E9BB-3183-F9C3-DDBF05A55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3A9948-104F-6109-AF90-1A37ED4BC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D3A2D-561A-7ED4-0B05-870EA2FAC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83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B11EA-783E-61BF-FB84-606ED7EE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C0A279-958F-71AC-B600-41C63CE8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38145-55A7-85D2-8492-62B90500E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D0A42-F59B-F1F9-F03B-6F79C8113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5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9C9C-703B-A0E5-C7B5-5AABBBC1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B2F85-A8DE-1971-311D-D25261030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3ED47E-A771-421D-F0E1-4CAA62A7E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FDDB4C-8836-5E39-6774-7E5F17424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539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62E8-57B5-F745-3735-173A0A6E1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C27C69-035B-1DE9-EB56-D8B822C5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C53B8B-7BCD-93D3-046F-2852EB759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1FF31-31C2-E30D-66C6-69823E1F8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68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90A0B-B793-4665-370C-CFCFF00C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7A396D-8C89-BE4A-323F-5138E1BE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B59A-0ECA-7250-5045-5832698BB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5AD359-D1B3-3300-7047-66DC22654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2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C72AA-C27F-7ECF-06D8-4025C801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25AF1C-89A8-EB6B-35E2-CCA3CEAAC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FC892B-198C-723E-C724-800B90AEE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C277E-C212-AB89-AA17-E8F9ACDC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007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1CD4-989B-16E2-970F-475089FF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9CF1E-0EE2-0B10-9379-2047CAE97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216CC-774F-B76F-EDBD-B77A9BD1E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16184-F049-DA4B-7886-0AFF04863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28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81129-ED12-D5DA-47ED-0037FBE1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1053A4-CC72-6324-DDA4-A3B7E6ECA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E2D88C-9021-6378-0B4D-B004D037C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738F6-AF30-A322-01AA-B922E9D48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D62B-8A2D-B85F-8776-9B4E199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0DB747-4090-1B96-3516-FC7F73FB7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007502-D662-D48C-EB0B-E98A81F4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BBEDA-D724-A0C9-9F0B-3A946157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05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5EC0-407D-8C8A-6E2A-03F43F07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932778-858C-0277-FE1C-97C281748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6364FC-9FDF-56B7-0395-35E32CD7E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3D0848-11C2-D3B0-5958-397462F0A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0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9FB60-930B-A9B4-F3B3-42266A763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EFDCB3-32E1-22CC-BFDF-2EECEDA37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1BC3CB-5D04-587C-B4F9-313A89ABB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AB7587-1134-443E-EC9D-04F61C9C5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09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BF11-66EA-84BC-CA6E-0BBDF41E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56D80E-0782-E08E-B14F-05AA8555E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55C16-940C-91D7-3C6D-D53926EE1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95BE2-1BC0-67B7-F3D3-88955D424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60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0DA7-55D6-13A1-0235-089DF215F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5CDE17-7489-85C1-A144-AEDDF3CA4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A85D6A-DF26-D8FA-5F3C-3782A0F79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4FDD4-9B01-D61D-7DC7-06C188432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33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C29A-826F-1408-8C65-DBAED21EF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FB8C15-FA5C-3749-B500-AE02F73B6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9CB44-6CB3-A5DB-4C6E-0A237D71B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799ED-5CE4-B0CF-E04F-01654F75E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57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DDF4-D809-94DE-613C-248A986B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384E6-7D6C-9F1F-3F5C-CD54B120A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48D0A3-E2CD-AC13-D178-51C1F837F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4EBF4-0A6B-5244-5F63-1626ED948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9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A7FC1-FBEB-4CA0-B439-28A46258E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79005B-02C0-1C0F-A42F-B9FD9C630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8A47FC-6095-A207-88E8-C7FC7E01E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CD95E-5FAC-57A6-5938-4D80DABF6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2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14444-CC7B-24EE-0EB9-A7C67F801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583309-4515-7235-0B45-EFF2216B1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A62BF-9A74-A052-B51A-4DC57D250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BFB4E-B43E-37AE-4DFB-3C522A1F9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7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7975-7490-A3A4-D049-787D13CB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829658-C8B3-F009-DA86-CF852DF8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BEA0C1-9429-4F50-3438-2F968DC13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9972D-33D9-F091-CE0B-8040B11B5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2EE5-7DD7-A98C-DC1E-0AE681E0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15B76-4528-2EDF-E0DA-988F3EED8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0377B8-F7C0-7D1A-492B-9D9D4B54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2EBD7-B53B-536E-DD62-6956F797D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8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05F23-1FEF-B6B8-7299-47076E451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3455F-9745-7942-4314-CA71EF733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05B91-4FF1-CF3E-07EC-759826297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6ABCB-224B-9746-9816-EBFD2EE72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61599-64DA-4845-A280-3286438328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0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webp"/><Relationship Id="rId4" Type="http://schemas.openxmlformats.org/officeDocument/2006/relationships/image" Target="../media/image3.web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6271390" y="5591319"/>
            <a:ext cx="5745219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 </a:t>
            </a:r>
            <a:r>
              <a:rPr lang="ko-KR" altLang="en-US" sz="32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</a:t>
            </a:r>
            <a:endParaRPr lang="en-US" sz="32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45558" y="3857746"/>
            <a:ext cx="1259688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40"/>
              </a:lnSpc>
              <a:spcBef>
                <a:spcPct val="0"/>
              </a:spcBef>
            </a:pPr>
            <a:r>
              <a:rPr lang="en-US" sz="12000" b="1" u="none" strike="noStrike" dirty="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STUDY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1533" y="7511225"/>
            <a:ext cx="4244932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ko-KR" altLang="en-US" sz="1900" b="1" spc="-57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정범수</a:t>
            </a:r>
            <a:r>
              <a:rPr lang="en-US" altLang="ko-KR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최민서</a:t>
            </a:r>
            <a:r>
              <a:rPr lang="en-US" altLang="ko-KR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양동민</a:t>
            </a:r>
            <a:r>
              <a:rPr lang="en-US" altLang="ko-KR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1900" b="1" spc="-57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박진성</a:t>
            </a:r>
            <a:endParaRPr lang="en-US" sz="1900" b="1" spc="-57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C6FC8-3795-E038-971E-7EDEFC547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6B6606D-193C-37B8-63F6-3892EDF339D7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75B08139-B0CA-9138-3308-C2867A5FCF5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C55F9BE0-C278-B9B2-3AD4-B66907D2DE34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AD4C616-D5E4-C39E-6D1D-F08B73BC2D39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9ABB9D6-25E8-A142-DF3B-E82851E4D0D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E827D5D-50C1-9226-0431-A8220546D87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E1692204-C40B-3302-09C7-8A8E604DA2BE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7F80B17D-684A-9D9D-CE9E-6DF795ECB8A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A2B6531-16D6-81BC-BDCB-59847FCB23D8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22ABFBDC-BC0D-57A8-D37F-C394D2358C9B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설치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7B801116-8170-14FA-3C72-AE90A386E838}"/>
              </a:ext>
            </a:extLst>
          </p:cNvPr>
          <p:cNvSpPr txBox="1"/>
          <p:nvPr/>
        </p:nvSpPr>
        <p:spPr>
          <a:xfrm>
            <a:off x="9720043" y="4305300"/>
            <a:ext cx="4593131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NET Framework 3.5 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기능을 켜기</a:t>
            </a:r>
            <a:br>
              <a:rPr 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인터넷 정보 서비스를 포함한</a:t>
            </a: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강조된 옵션 전부 켜기 </a:t>
            </a:r>
            <a:endParaRPr lang="en-US" sz="2400" spc="-72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4CEA3FB8-29E9-2652-6F70-666D69121703}"/>
              </a:ext>
            </a:extLst>
          </p:cNvPr>
          <p:cNvSpPr/>
          <p:nvPr/>
        </p:nvSpPr>
        <p:spPr>
          <a:xfrm flipV="1">
            <a:off x="8965399" y="3901728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1128B0-40F3-8DA2-3C43-8250E0B8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31" y="3451230"/>
            <a:ext cx="4478404" cy="1815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B118B2-1798-4945-5614-472DCECB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231" y="5398744"/>
            <a:ext cx="2577881" cy="2482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2F5247-EAB4-B763-B821-7390FD25D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97" y="5398744"/>
            <a:ext cx="2603405" cy="34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2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4564F-D553-1EBD-B1C7-3369DF9D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08DAE01-9BDD-AEF8-A9CE-8AC9FDAB854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2627D56-CF15-2506-237F-A9E14499E2D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4DC9CF8-B7B1-59EC-F2E8-C40764C54B0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E24C4A57-24FF-FA84-D0A5-8C6037EBE1EF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70F4D87-3F3B-5752-9BED-67FBA5F12E05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D45EBD77-D446-60BA-E22B-43F76D9D5BA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90DF0FF5-3276-7918-4328-2250E3DC4157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B3126DF-ED90-F975-0E7B-4EBE5104CB65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5D95706-906F-049C-0D72-8B7C20B1CC8F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39F096B5-84AB-38A1-8D43-3E18F6AB01DE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웹 빌드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84F92152-25C4-B2F7-DEA7-757A6D4C72D2}"/>
              </a:ext>
            </a:extLst>
          </p:cNvPr>
          <p:cNvSpPr txBox="1"/>
          <p:nvPr/>
        </p:nvSpPr>
        <p:spPr>
          <a:xfrm>
            <a:off x="9720043" y="4305300"/>
            <a:ext cx="459313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프로젝트 작동 확인 후</a:t>
            </a: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npm</a:t>
            </a:r>
            <a: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run build 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명령어로 빌드</a:t>
            </a: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그 후 빌드 파일 확인</a:t>
            </a:r>
            <a:endParaRPr lang="en-US" sz="2400" spc="-72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1F962820-5F03-355F-AC32-228D29B80048}"/>
              </a:ext>
            </a:extLst>
          </p:cNvPr>
          <p:cNvSpPr/>
          <p:nvPr/>
        </p:nvSpPr>
        <p:spPr>
          <a:xfrm flipV="1">
            <a:off x="8965399" y="3901728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1CE0BD-0B34-C873-FFF0-A9287F2E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36" y="3334973"/>
            <a:ext cx="4792652" cy="1995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15E6CA-4B84-4528-8846-A96F1E83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134" y="5468306"/>
            <a:ext cx="4808233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89A7F-067E-7676-F325-2FA94374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D4CC60C-6956-9C82-B5EF-84EF91291A32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FCC1695F-D8DD-549B-2A37-EF28549F4648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A3BD1AD8-9E4C-68AF-5EE3-705B63C54B6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A70D47D6-ABC2-C05F-8ACF-3CCAB65CDFC2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2C1D8A1-E40E-06F9-7F32-AF55838F182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F0BF9302-F82E-799C-9D28-14A61E43F90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58B6E678-2321-592B-19F1-0B41E9C5F0D6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91F06651-3A1D-7E5A-4F47-40994DCBA574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44EC13B-8D27-07BE-2B18-82D7E13CFCF1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CAE7A4EE-5439-648C-58EB-CF2A71F596A9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모듈 설치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2D26BA87-81BA-6EE8-B424-03038346585E}"/>
              </a:ext>
            </a:extLst>
          </p:cNvPr>
          <p:cNvSpPr txBox="1"/>
          <p:nvPr/>
        </p:nvSpPr>
        <p:spPr>
          <a:xfrm>
            <a:off x="9720043" y="4000500"/>
            <a:ext cx="459313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URL Rewrite module</a:t>
            </a:r>
            <a:br>
              <a:rPr lang="en-US" altLang="ko-KR" sz="2400" spc="-72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Application Request Routing</a:t>
            </a:r>
            <a:br>
              <a:rPr lang="en-US" altLang="ko-KR" sz="2400" spc="-72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2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개의 모듈 설치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구글에 검색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39AE8469-C884-924C-A44D-8F1022734B64}"/>
              </a:ext>
            </a:extLst>
          </p:cNvPr>
          <p:cNvSpPr/>
          <p:nvPr/>
        </p:nvSpPr>
        <p:spPr>
          <a:xfrm flipV="1">
            <a:off x="8965399" y="3901728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22F4E-EF02-CF54-E96E-73FCA08F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5" y="3634535"/>
            <a:ext cx="3629532" cy="4058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D4DC17-9AAF-7301-88AA-15D15A25E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81" y="3634535"/>
            <a:ext cx="238158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10095-9A6E-3EA7-C5DF-AA28EFF15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3760D2D5-1FD5-965A-9114-B21009A5CDA3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FC7A9F77-9DC7-8F21-4807-8D8AB824B9F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AE384EB9-1612-3752-DB72-03F6D8A4E5F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9186F737-C81D-CAF2-0DE8-8E476E59BDC9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482E648-0BDF-C6B8-DC9D-12E2099C929B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DF3C4770-0523-8F80-2D20-DEF502AF8A5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A8719CD4-6850-D000-6AB9-EF634F1CC25B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125DE10-0BDA-FD9A-0868-7B185745B58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61D9583-A356-46A8-2A5B-BED34BC9A10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B7477662-C896-0D33-D5FE-688FBC164FE3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역방향 프록시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A878A2F7-2E10-2537-E564-4372364F95C8}"/>
              </a:ext>
            </a:extLst>
          </p:cNvPr>
          <p:cNvSpPr txBox="1"/>
          <p:nvPr/>
        </p:nvSpPr>
        <p:spPr>
          <a:xfrm>
            <a:off x="9720043" y="4000500"/>
            <a:ext cx="590095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Window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검색창에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IIS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 후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IIS(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인터넷 정보 서비스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관리자 열기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Application Request Routing cache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클릭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EEB056FB-576E-AA40-7855-C5488E1F2413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179C7-F0B8-6C03-93F6-BF69318C0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6" y="3430236"/>
            <a:ext cx="7970782" cy="44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8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8B414-F278-C2DB-5185-21AAB37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C252D74-DA59-6349-0132-614F7C62F4D2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34B90C75-1423-EAAA-47DC-CA3B958C83C5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4AF3EFD-86FC-4BE8-DBE8-DB4C0AC0CD5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10D63B69-BFE3-4FAA-B7B8-3A623BC37AD4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8048565-613A-64D7-174E-307447BB81B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823D4C06-7464-51AB-C533-B79EAFF6902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B3666D9D-F86A-B251-E73D-824B17D374A6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BA1101A0-0AE5-214B-12AC-5855D5B58B03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E89FB63-28C1-E4B3-B913-B7F8ADDB16EA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ADE41ADF-B08D-B175-7A42-ED1CB39F3B68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역방향 프록시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1650FE14-A14F-71E4-051C-29066DB11CBC}"/>
              </a:ext>
            </a:extLst>
          </p:cNvPr>
          <p:cNvSpPr txBox="1"/>
          <p:nvPr/>
        </p:nvSpPr>
        <p:spPr>
          <a:xfrm>
            <a:off x="9720043" y="4000500"/>
            <a:ext cx="590095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서버 프록시 설정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(Server Proxy Settings)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들어가서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"Enable Proxy"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체크박스 켜기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757B6346-E7FA-7230-38FD-C87DC6C94E1D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06AA69-4B90-A177-3B76-12C212A75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48" y="3771900"/>
            <a:ext cx="2669373" cy="3501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E5130-AC67-05B9-53F9-1AE07AB3C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63" y="4731822"/>
            <a:ext cx="4488837" cy="10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CDF4E-0644-2DB4-E9D1-8D473645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81F9F68-7072-EA37-377A-B5069F0017E8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68B6178-0A07-AC0A-093D-DD3F3015F95E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F771EBD2-C97B-EA38-5009-347E5EC8A48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2FD01DEB-BCD4-00AA-55DC-F89589FFDF68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8D83F65-930E-AA7A-4479-8013A3EA7A3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A5EA473-4F48-FC18-A073-7694C3679EA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A1431A66-6E7B-5FEF-516A-38F2F205B66F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6838E7B-17F5-6D71-3890-77CDB646A66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0ABC6C0-3708-1CEB-9003-0818E63F0D39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3467D9C0-770A-CD71-6A96-4BB06E5E3D01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web.config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파일 생성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39991E70-4606-3732-0501-F346FCF12C02}"/>
              </a:ext>
            </a:extLst>
          </p:cNvPr>
          <p:cNvSpPr txBox="1"/>
          <p:nvPr/>
        </p:nvSpPr>
        <p:spPr>
          <a:xfrm>
            <a:off x="9720043" y="4000500"/>
            <a:ext cx="7196821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프로젝트에 생성된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build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폴더 진입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web.config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파일 만들고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내용 편집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url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localhost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는 로직 처리 프레임 워크의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(Express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등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포트와 동일하게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975C9B36-8DFD-6539-7AB0-196C9D39F799}"/>
              </a:ext>
            </a:extLst>
          </p:cNvPr>
          <p:cNvSpPr/>
          <p:nvPr/>
        </p:nvSpPr>
        <p:spPr>
          <a:xfrm flipV="1">
            <a:off x="8965399" y="3901728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673FF2-9435-12A1-CFB6-63BAD01C9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8" y="2952648"/>
            <a:ext cx="628737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84AD9-E5B7-B032-E07C-FC15148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1496C57-8212-C687-77C7-8A104CC7FAA3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0021595-E3FE-685C-89BC-4BDD077EDA2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4164FFE4-09BE-CFA1-4115-C316E430F83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943F379C-58CE-B5C0-BC5A-918A3B60F3D8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CEABCC4-4AAB-B492-D3DE-6C4217C146CD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3028D91-1DB3-0A71-86C4-0C3CA6033A2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C1EFF015-2E30-6802-561A-C00DB9AB5CE6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0B46D07-2892-1905-CF93-FE9E9E5BED1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39930FC-A40A-7C20-712B-D37D2C4E8FA0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551286F3-92CD-DC48-DA2D-769F55C2F6BA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호스팅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08FBDB56-D29C-AC36-8063-15A29C0B2EC6}"/>
              </a:ext>
            </a:extLst>
          </p:cNvPr>
          <p:cNvSpPr txBox="1"/>
          <p:nvPr/>
        </p:nvSpPr>
        <p:spPr>
          <a:xfrm>
            <a:off x="9720042" y="4000500"/>
            <a:ext cx="6281955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C:\inetpub\wwwroot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경로에 폴더 추가 후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bulid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폴더 내용물 넣기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IIS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에서 사이트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우클릭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후 웹 사이트 추가 클릭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사이트 이름과 실제 경로 지정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실제 경로는 프로젝트의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build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파일로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포트는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80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443 (https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설정 시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추가된 사이트를 클릭하여 작업에서 시작 클릭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1281DEF8-E479-9080-3E0E-518FE47691D2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AC90A-5D9B-E7A3-7E81-EFAB19CEE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5" y="3611541"/>
            <a:ext cx="1886213" cy="1733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2C9834-90DB-A12C-A22C-5B01211D6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17" y="3611541"/>
            <a:ext cx="4539270" cy="5232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292E9E-F192-2271-35CF-7E7FD677A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13" y="3611541"/>
            <a:ext cx="1774616" cy="40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D47F27-A430-EA51-BBFC-9DDD5FECD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2EDF157A-048F-E4DD-297E-AB2ECA98EAB0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EBFE02A-62E2-240B-67E2-9888A373F8F9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067C6CE-BEE6-F2C7-E7FD-A391B5262DB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9842F69-C4F7-6F57-AF29-3B500DF189EE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65E1120-83CA-3D93-CEF3-57E7668EA8F9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2E28837-37F8-F95E-40B5-23F5E02BCDC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3C107F75-91C1-0F30-599B-9B2A4B9E7383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1BD934D-5594-1F58-769A-9E92E9ACFAAC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6476364-2C27-EABE-2C0D-83C3A6C864E7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A44B12DA-7D97-8C29-9998-920D25B9A648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MySQL 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설치 및 실행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2E34E493-D291-BA0D-85C4-8A05A8706F8F}"/>
              </a:ext>
            </a:extLst>
          </p:cNvPr>
          <p:cNvSpPr txBox="1"/>
          <p:nvPr/>
        </p:nvSpPr>
        <p:spPr>
          <a:xfrm>
            <a:off x="9720042" y="4000500"/>
            <a:ext cx="6281955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MySQL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설치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en-US" altLang="ko-KR" sz="2400" dirty="0"/>
              <a:t>MySQL Installer</a:t>
            </a:r>
            <a:r>
              <a:rPr lang="ko-KR" altLang="en-US" sz="2400" dirty="0"/>
              <a:t>기준으로 설명함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설치 중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password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입력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(studyhub123)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*IIS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는 </a:t>
            </a: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ASP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라는 모듈이 있지만</a:t>
            </a: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Express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사용했음</a:t>
            </a:r>
            <a:endParaRPr lang="en-US" altLang="ko-KR" sz="2400" spc="-72" dirty="0">
              <a:solidFill>
                <a:schemeClr val="bg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174456F8-C3F5-702A-7D9F-D7EB9E2A7070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DEFA1-1F71-49A1-5DB8-D0BF9B8B2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2" y="4218855"/>
            <a:ext cx="4408155" cy="2769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7A2448-810A-2060-2965-7D4FD9C0C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06" y="4218854"/>
            <a:ext cx="3698783" cy="27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AB538-F540-F0B3-CC10-4F7AEADD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1370EDD-05DA-5C36-5698-A506F6C5674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8D5DD3C-CAC3-AEF3-407C-5B2E4936249D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FACEB52D-42F4-B2BA-0AAD-06181CC0ADC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696B27D-61CB-A760-63E0-9C9861B110A6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EB0F4BB-1BDC-FD3A-5E3E-9F833E3F0D8B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8D67115B-FF40-85A1-CB12-808115881B3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9FFF9580-6688-E024-D393-6D2CC0639483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D11D379-E469-191C-4D7A-029E26B124D2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27F1863-35E1-7D96-089C-6C1C3AD12998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9A40C956-DAD8-6E52-09F6-297F04034522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MySQL 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설정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FD41B15E-60E7-30CC-0817-CA0B65BD0451}"/>
              </a:ext>
            </a:extLst>
          </p:cNvPr>
          <p:cNvSpPr txBox="1"/>
          <p:nvPr/>
        </p:nvSpPr>
        <p:spPr>
          <a:xfrm>
            <a:off x="9720042" y="4000500"/>
            <a:ext cx="6281955" cy="416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CMD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관리자 권한으로 실행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"C:\Program Files\MySQL\MySQL Server 8.0\bin\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mysql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" -u root –p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명령어 실행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CREATE DATABASE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study_hub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;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study_hub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;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작성한 후 옆에 있는 코드 기입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EXIT;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en-US" altLang="ko-KR" sz="2400" spc="-72" dirty="0">
              <a:solidFill>
                <a:schemeClr val="bg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D1897675-2B5C-2087-D4D2-02D078180652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29">
            <a:extLst>
              <a:ext uri="{FF2B5EF4-FFF2-40B4-BE49-F238E27FC236}">
                <a16:creationId xmlns:a16="http://schemas.microsoft.com/office/drawing/2014/main" id="{E3BE31AA-FC53-5CBA-90F6-BA117711D3EC}"/>
              </a:ext>
            </a:extLst>
          </p:cNvPr>
          <p:cNvSpPr txBox="1"/>
          <p:nvPr/>
        </p:nvSpPr>
        <p:spPr>
          <a:xfrm>
            <a:off x="1524000" y="2964993"/>
            <a:ext cx="6281955" cy="673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CREATE TABLE users (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id INT AUTO_INCREMENT PRIMARY KEY,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nickname VARCHAR(50) NOT NULL,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email VARCHAR(100) UNIQUE NOT NULL,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password VARCHAR(255) NOT NULL,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region VARCHAR(100),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certificate VARCHAR(100),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university VARCHAR(100),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age INT,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phone VARCHAR(20),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gender VARCHAR(10),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</a:t>
            </a:r>
            <a:r>
              <a:rPr lang="en-US" altLang="ko-KR" sz="2400" dirty="0" err="1">
                <a:effectLst/>
              </a:rPr>
              <a:t>is_admin</a:t>
            </a:r>
            <a:r>
              <a:rPr lang="en-US" altLang="ko-KR" sz="2400" dirty="0">
                <a:effectLst/>
              </a:rPr>
              <a:t> TINYINT(1) DEFAULT 0,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</a:t>
            </a:r>
            <a:r>
              <a:rPr lang="en-US" altLang="ko-KR" sz="2400" dirty="0" err="1">
                <a:effectLst/>
              </a:rPr>
              <a:t>created_at</a:t>
            </a:r>
            <a:r>
              <a:rPr lang="en-US" altLang="ko-KR" sz="2400" dirty="0">
                <a:effectLst/>
              </a:rPr>
              <a:t> TIMESTAMP DEFAULT CURRENT_TIMESTAMP,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    </a:t>
            </a:r>
            <a:r>
              <a:rPr lang="en-US" altLang="ko-KR" sz="2400" dirty="0" err="1">
                <a:effectLst/>
              </a:rPr>
              <a:t>updated_at</a:t>
            </a:r>
            <a:r>
              <a:rPr lang="en-US" altLang="ko-KR" sz="2400" dirty="0">
                <a:effectLst/>
              </a:rPr>
              <a:t> TIMESTAMP DEFAULT CURRENT_TIMESTAMP ON UPDATE CURRENT_TIMESTAMP</a:t>
            </a:r>
          </a:p>
          <a:p>
            <a:pPr algn="l">
              <a:lnSpc>
                <a:spcPts val="2520"/>
              </a:lnSpc>
            </a:pPr>
            <a:r>
              <a:rPr lang="en-US" altLang="ko-KR" sz="2400" dirty="0">
                <a:effectLst/>
              </a:rPr>
              <a:t>);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en-US" altLang="ko-KR" sz="2400" spc="-72" dirty="0">
              <a:solidFill>
                <a:schemeClr val="bg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6112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F9580-B102-09AA-064D-FBA8638E8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560C957-5F8D-6FCF-69BC-A1415A038FA6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5E9E3EEB-A604-B140-F7FC-A3217CBF482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8219CBE2-5084-24CE-F44D-F1D902F00A1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DE4228D-0E6C-6040-A05A-1D9B4DECFF4D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CFD4DA4-2D32-E968-AB9C-8F81735E4FCD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5BD41617-6F3B-0C15-EDD1-2E9C0F954D2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5C4E3124-A0FC-FDC8-CA2A-87768B24E98F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D1D38507-F881-1E3B-DA47-18904DB7BF88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552B602-5439-3ABB-4342-76EC6E5DD40A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70FDCF09-F02F-FB00-C831-A221383EE894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백엔드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서버 열기</a:t>
            </a:r>
            <a:r>
              <a:rPr lang="en-US" altLang="ko-KR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(Express 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기준</a:t>
            </a:r>
            <a:r>
              <a:rPr lang="en-US" altLang="ko-KR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)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10E51C3B-0C34-5FD6-8BAB-B753AD8690C7}"/>
              </a:ext>
            </a:extLst>
          </p:cNvPr>
          <p:cNvSpPr txBox="1"/>
          <p:nvPr/>
        </p:nvSpPr>
        <p:spPr>
          <a:xfrm>
            <a:off x="9720042" y="4000500"/>
            <a:ext cx="6281955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CMD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등 콘솔 진입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프로젝트의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백엔드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폴더 진입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node server.js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명령어 기입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*IIS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는 </a:t>
            </a: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ASP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라는 모듈이 있지만</a:t>
            </a:r>
            <a:r>
              <a:rPr lang="en-US" altLang="ko-KR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Express</a:t>
            </a:r>
            <a:r>
              <a:rPr lang="ko-KR" altLang="en-US" sz="2400" spc="-72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사용했음</a:t>
            </a:r>
            <a:endParaRPr lang="en-US" altLang="ko-KR" sz="2400" spc="-72" dirty="0">
              <a:solidFill>
                <a:schemeClr val="bg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44730D62-E68B-4917-B400-E97C951E4BDE}"/>
              </a:ext>
            </a:extLst>
          </p:cNvPr>
          <p:cNvSpPr/>
          <p:nvPr/>
        </p:nvSpPr>
        <p:spPr>
          <a:xfrm flipV="1">
            <a:off x="9372600" y="3901727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114CD7-5242-5C90-F486-154224A81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01" y="4744406"/>
            <a:ext cx="7997143" cy="16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07617-94FE-A8A9-2167-18AFEE88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5">
            <a:extLst>
              <a:ext uri="{FF2B5EF4-FFF2-40B4-BE49-F238E27FC236}">
                <a16:creationId xmlns:a16="http://schemas.microsoft.com/office/drawing/2014/main" id="{54E591F8-BB19-4ED1-DF15-9F5D31A4A4FE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1D543C3-C127-0DB6-444B-78AC5F9EA37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DBDB1602-9E91-40F7-05E9-1CF1D403E3BA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A839CCE-8173-09CE-7A69-005DF6D8404F}"/>
              </a:ext>
            </a:extLst>
          </p:cNvPr>
          <p:cNvGrpSpPr/>
          <p:nvPr/>
        </p:nvGrpSpPr>
        <p:grpSpPr>
          <a:xfrm>
            <a:off x="1339251" y="3459292"/>
            <a:ext cx="3279783" cy="3279783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F58670-47A9-8722-F3A0-380D3E0345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9AB2C53-C905-D40D-88D9-1336759132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3EE44380-C759-206F-B738-3E93EDB764FC}"/>
              </a:ext>
            </a:extLst>
          </p:cNvPr>
          <p:cNvSpPr/>
          <p:nvPr/>
        </p:nvSpPr>
        <p:spPr>
          <a:xfrm>
            <a:off x="4953000" y="5041929"/>
            <a:ext cx="149402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E2ADAFF-6B98-58EB-F8A8-EA20D96A7C1C}"/>
              </a:ext>
            </a:extLst>
          </p:cNvPr>
          <p:cNvSpPr/>
          <p:nvPr/>
        </p:nvSpPr>
        <p:spPr>
          <a:xfrm>
            <a:off x="10287000" y="4180320"/>
            <a:ext cx="4683914" cy="0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61CA482A-695B-E448-1285-B8C93606B7A0}"/>
              </a:ext>
            </a:extLst>
          </p:cNvPr>
          <p:cNvSpPr/>
          <p:nvPr/>
        </p:nvSpPr>
        <p:spPr>
          <a:xfrm>
            <a:off x="10287000" y="5718754"/>
            <a:ext cx="4683914" cy="0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4B999F1A-F4CD-FE33-0BC7-5B1B49C261EF}"/>
              </a:ext>
            </a:extLst>
          </p:cNvPr>
          <p:cNvSpPr/>
          <p:nvPr/>
        </p:nvSpPr>
        <p:spPr>
          <a:xfrm>
            <a:off x="10287000" y="7263454"/>
            <a:ext cx="4683914" cy="0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FF28F338-BDCA-26B5-38CB-59DE6112501B}"/>
              </a:ext>
            </a:extLst>
          </p:cNvPr>
          <p:cNvSpPr/>
          <p:nvPr/>
        </p:nvSpPr>
        <p:spPr>
          <a:xfrm>
            <a:off x="8122329" y="4180320"/>
            <a:ext cx="21646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013C291E-46DB-77D8-6783-385DA9B41BE6}"/>
              </a:ext>
            </a:extLst>
          </p:cNvPr>
          <p:cNvSpPr/>
          <p:nvPr/>
        </p:nvSpPr>
        <p:spPr>
          <a:xfrm>
            <a:off x="8122329" y="5718754"/>
            <a:ext cx="21646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E29058E-0AAC-B553-FC8E-0B3014819999}"/>
              </a:ext>
            </a:extLst>
          </p:cNvPr>
          <p:cNvSpPr/>
          <p:nvPr/>
        </p:nvSpPr>
        <p:spPr>
          <a:xfrm>
            <a:off x="8122329" y="7263454"/>
            <a:ext cx="21646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D80E0B7-2D19-6CC6-79A4-E9C9D2E99A40}"/>
              </a:ext>
            </a:extLst>
          </p:cNvPr>
          <p:cNvSpPr txBox="1"/>
          <p:nvPr/>
        </p:nvSpPr>
        <p:spPr>
          <a:xfrm>
            <a:off x="8122329" y="4308022"/>
            <a:ext cx="2164671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최은서</a:t>
            </a:r>
            <a:endParaRPr lang="en-US" sz="1900" b="1" spc="-38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891438-143C-3E94-96B2-1A4A8E164F7D}"/>
              </a:ext>
            </a:extLst>
          </p:cNvPr>
          <p:cNvSpPr txBox="1"/>
          <p:nvPr/>
        </p:nvSpPr>
        <p:spPr>
          <a:xfrm>
            <a:off x="1796850" y="4671088"/>
            <a:ext cx="2364583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  <a:cs typeface="Barlow Condensed Medium"/>
                <a:sym typeface="Barlow Condensed Medium"/>
              </a:rPr>
              <a:t>역할</a:t>
            </a:r>
            <a:br>
              <a:rPr lang="en-US" altLang="ko-KR" sz="3300" b="1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  <a:cs typeface="Barlow Condensed Medium"/>
                <a:sym typeface="Barlow Condensed Medium"/>
              </a:rPr>
            </a:br>
            <a:r>
              <a:rPr lang="ko-KR" altLang="en-US" sz="3300" b="1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  <a:cs typeface="Barlow Condensed Medium"/>
                <a:sym typeface="Barlow Condensed Medium"/>
              </a:rPr>
              <a:t>분담</a:t>
            </a:r>
            <a:endParaRPr lang="en-US" sz="3300" b="1" dirty="0">
              <a:solidFill>
                <a:srgbClr val="FFFFFF"/>
              </a:solidFill>
              <a:latin typeface="Source Han Sans KR Bold" panose="020B0600000101010101" charset="-127"/>
              <a:ea typeface="Source Han Sans KR Bold" panose="020B0600000101010101" charset="-127"/>
              <a:cs typeface="Barlow Condensed Medium"/>
              <a:sym typeface="Barlow Condensed Medium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FBA20AE-FC78-8692-7333-02A906925C62}"/>
              </a:ext>
            </a:extLst>
          </p:cNvPr>
          <p:cNvSpPr txBox="1"/>
          <p:nvPr/>
        </p:nvSpPr>
        <p:spPr>
          <a:xfrm>
            <a:off x="8122329" y="5846457"/>
            <a:ext cx="2164671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양동민</a:t>
            </a:r>
            <a:endParaRPr lang="en-US" sz="1900" b="1" spc="-38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36E64FC-80F2-05C0-8829-8A60ED199B0F}"/>
              </a:ext>
            </a:extLst>
          </p:cNvPr>
          <p:cNvSpPr txBox="1"/>
          <p:nvPr/>
        </p:nvSpPr>
        <p:spPr>
          <a:xfrm>
            <a:off x="8122329" y="7391157"/>
            <a:ext cx="2164671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박진성</a:t>
            </a:r>
            <a:endParaRPr lang="en-US" sz="1900" b="1" spc="-38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F30F381-60F6-4A06-6888-A1CC49F69DD0}"/>
              </a:ext>
            </a:extLst>
          </p:cNvPr>
          <p:cNvSpPr txBox="1"/>
          <p:nvPr/>
        </p:nvSpPr>
        <p:spPr>
          <a:xfrm>
            <a:off x="10287000" y="4291303"/>
            <a:ext cx="4855290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spc="-7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</a:t>
            </a:r>
            <a:r>
              <a:rPr lang="en-US" altLang="ko-KR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게시판</a:t>
            </a:r>
            <a:endParaRPr lang="en-US" sz="1800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14873D5-C49A-7932-DF5D-805DA1D5AF6E}"/>
              </a:ext>
            </a:extLst>
          </p:cNvPr>
          <p:cNvSpPr txBox="1"/>
          <p:nvPr/>
        </p:nvSpPr>
        <p:spPr>
          <a:xfrm>
            <a:off x="10287000" y="5829738"/>
            <a:ext cx="4855290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DB, Express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420FF02-F11E-3A46-1770-58E0B414ED45}"/>
              </a:ext>
            </a:extLst>
          </p:cNvPr>
          <p:cNvSpPr txBox="1"/>
          <p:nvPr/>
        </p:nvSpPr>
        <p:spPr>
          <a:xfrm>
            <a:off x="10287000" y="7374437"/>
            <a:ext cx="4855290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IIS, PPT</a:t>
            </a: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2B5A6D3-AE33-F5DA-7654-7B65AA63D468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837D1CBF-17B4-A2D8-0FEE-94B98FF6DE54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AutoShape 17">
            <a:extLst>
              <a:ext uri="{FF2B5EF4-FFF2-40B4-BE49-F238E27FC236}">
                <a16:creationId xmlns:a16="http://schemas.microsoft.com/office/drawing/2014/main" id="{DA37C741-A6D2-77E5-353B-60EF7ACD2BDD}"/>
              </a:ext>
            </a:extLst>
          </p:cNvPr>
          <p:cNvSpPr/>
          <p:nvPr/>
        </p:nvSpPr>
        <p:spPr>
          <a:xfrm>
            <a:off x="10287000" y="2518638"/>
            <a:ext cx="4683914" cy="0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430EDE9D-F581-6967-8E44-56EC655B068B}"/>
              </a:ext>
            </a:extLst>
          </p:cNvPr>
          <p:cNvSpPr/>
          <p:nvPr/>
        </p:nvSpPr>
        <p:spPr>
          <a:xfrm>
            <a:off x="8122329" y="2518638"/>
            <a:ext cx="21646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4F61DC73-AAF4-9CB7-1D55-BA4087268943}"/>
              </a:ext>
            </a:extLst>
          </p:cNvPr>
          <p:cNvSpPr txBox="1"/>
          <p:nvPr/>
        </p:nvSpPr>
        <p:spPr>
          <a:xfrm>
            <a:off x="8122329" y="2646341"/>
            <a:ext cx="2164671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정범수</a:t>
            </a:r>
            <a:endParaRPr lang="en-US" sz="1900" b="1" spc="-38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7786D941-7CB1-1660-3441-35FF21160BB5}"/>
              </a:ext>
            </a:extLst>
          </p:cNvPr>
          <p:cNvSpPr txBox="1"/>
          <p:nvPr/>
        </p:nvSpPr>
        <p:spPr>
          <a:xfrm>
            <a:off x="10287000" y="2629621"/>
            <a:ext cx="4855290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조장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pc="-7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</a:t>
            </a:r>
            <a:r>
              <a:rPr 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39" name="AutoShape 2" descr="Free React Icon - Free Download Logos Icons | IconScout">
            <a:extLst>
              <a:ext uri="{FF2B5EF4-FFF2-40B4-BE49-F238E27FC236}">
                <a16:creationId xmlns:a16="http://schemas.microsoft.com/office/drawing/2014/main" id="{321061A1-191C-FF18-B680-B4F7CCB76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20AC1D1-1674-C810-B420-2826C7EF6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169" y="2667027"/>
            <a:ext cx="1371598" cy="13715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B834C13-9ECF-CB3E-7191-94E2A18D94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169" y="4235177"/>
            <a:ext cx="1371598" cy="13715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681EFC-1F2D-1B1D-9185-33FD24667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169" y="5808863"/>
            <a:ext cx="1371598" cy="13715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E041AF9-8A96-5F0D-B1FA-D5FED22447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7430279"/>
            <a:ext cx="1737848" cy="8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C44A2-5B2E-8D40-8FA9-38636966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10D4D0-129A-36C7-288D-5BC5E5F5B573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D4C317-5A45-1454-E49F-DDE9B8B617F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CDF090-7AF2-F364-0DB7-00269FF1D31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13E609-EA70-EDDD-0356-2494D2C6B328}"/>
              </a:ext>
            </a:extLst>
          </p:cNvPr>
          <p:cNvGrpSpPr/>
          <p:nvPr/>
        </p:nvGrpSpPr>
        <p:grpSpPr>
          <a:xfrm>
            <a:off x="702010" y="743720"/>
            <a:ext cx="17081900" cy="8589468"/>
            <a:chOff x="0" y="0"/>
            <a:chExt cx="4146476" cy="20850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7A36D9-061A-C8EA-F2E7-81131954B17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F9665AC-AA93-02FD-802F-B1B761DAD5C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0BFE7569-1DE5-1CDC-DA13-C130B10F3704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9B3C703-7CEE-A021-3FB6-25F3ADEA298B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B2776A7-7E26-F1E1-8BC7-F977AA438A83}"/>
              </a:ext>
            </a:extLst>
          </p:cNvPr>
          <p:cNvSpPr txBox="1"/>
          <p:nvPr/>
        </p:nvSpPr>
        <p:spPr>
          <a:xfrm>
            <a:off x="4191000" y="5038454"/>
            <a:ext cx="10317450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88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6904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8768B-920A-8435-6B98-67CE2719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1D33287E-CE6E-6945-06F9-539CE34B0D31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58107707-E448-627A-7B67-D83476CC0E9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EABBFD0-87D7-A055-8D69-78B252681F5D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DF003946-401E-D4F0-D462-C82A429683E9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894AF2D-B17E-F693-68E9-6B379C33A83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D20D97F5-E2B6-C953-4FD3-183EAD60CC0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50DE2E37-9350-6BCF-9969-78672F3E51EC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277CE9A6-6DB5-4E5C-544A-9ECAB0AE22F7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8A977C2-5940-471A-D84F-366EFB952B64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9975162F-2F26-F226-9B89-85078EF1707B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홈 화면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43BD4D99-8AEF-6F74-E4A1-7241392C8E92}"/>
              </a:ext>
            </a:extLst>
          </p:cNvPr>
          <p:cNvSpPr txBox="1"/>
          <p:nvPr/>
        </p:nvSpPr>
        <p:spPr>
          <a:xfrm>
            <a:off x="11581936" y="4000500"/>
            <a:ext cx="5532848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해더에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로고와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검색창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상단바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고정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사이트를 들어가자마자 보이는 화면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신규 스터디 그룹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 스터디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그룹등을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보여줌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위쪽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Study Hub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글씨를 누르면 이 페이지로 넘어옴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A323DF97-1078-D2A9-8CD3-57AFBD4F562A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656C55-FFC8-EF07-D38D-B94EDD70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58" y="3543300"/>
            <a:ext cx="9427391" cy="47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FECC2-232E-0F27-0CD6-9D783651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2CB2F64-6322-0A49-C41E-5E21AF21A906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01ACB439-23F1-0A57-2A34-8A74B69CA62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FDACC64A-83FE-6713-4560-7B51CEFE576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DF3D9C0A-4A13-F68D-1F00-829BD944752C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3ECE4A-6B87-62F7-E7B6-1822B0B109C5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2647978F-3F98-F517-3EB4-CBC0CD887E4A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9E359801-634A-1B01-0210-5F78BBD57B45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E3874C55-B33B-4456-D359-F55BA92A9E1A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6573D5D-558D-F9F6-EE73-97F3DFC3165E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E97AC6B9-676D-0868-7A6F-CE116CFFB326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마이페이지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5F6B33AB-91C5-4B75-083F-27E0AF76D494}"/>
              </a:ext>
            </a:extLst>
          </p:cNvPr>
          <p:cNvSpPr txBox="1"/>
          <p:nvPr/>
        </p:nvSpPr>
        <p:spPr>
          <a:xfrm>
            <a:off x="11581936" y="4000500"/>
            <a:ext cx="5532848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자신의 정보를 열람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수정가능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비밀번호 변경 가능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계정 탈퇴 구현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커뮤니티에서 쓴 글과 댓글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열람가능</a:t>
            </a:r>
          </a:p>
          <a:p>
            <a:pPr algn="l">
              <a:lnSpc>
                <a:spcPts val="2520"/>
              </a:lnSpc>
            </a:pP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자신의 스터디에 신청한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인원을 보고 수락 거절 할 수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있는 기능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33971ABD-DDB1-22FE-C08B-987828FCB119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712EC3-6B52-191C-BC65-70DCB8C2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467100"/>
            <a:ext cx="3146059" cy="4498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3E44DF-3FF1-B281-42F2-033A1AE9A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194" y="4021394"/>
            <a:ext cx="3413476" cy="320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305C8F-32AF-113B-7E6D-EB093FDDE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786" y="3924300"/>
            <a:ext cx="3090123" cy="34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BB178-1CEA-95C2-4235-F6EC2B61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BB84456-638D-5EBB-6AB7-33C55E70D5B1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76E93E3F-C4F0-09F4-C54F-88CC33FF835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88F1A46-273E-9C0B-9A8E-DEEF8895A06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2944DF1-0A37-607D-1927-7F02E32F2B0E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9B10B6B-AEA6-1749-FB24-AF5A52B8E75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EAB1D053-8DB7-3566-AED8-C2AEA00B972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82DE204C-3814-71EB-CC6D-008AD006E4EA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326862D-1CF8-6FC7-35B0-DFFD3BBA0529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D475DB7-51F7-76B8-2EC1-755ADAF1AE66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3E387CCA-9760-AE64-F91F-421B1582C89F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스터디 리스트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52E9B71C-EB4D-6811-4A6F-DDD0C0BAE2DD}"/>
              </a:ext>
            </a:extLst>
          </p:cNvPr>
          <p:cNvSpPr txBox="1"/>
          <p:nvPr/>
        </p:nvSpPr>
        <p:spPr>
          <a:xfrm>
            <a:off x="11581936" y="4000500"/>
            <a:ext cx="5532848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상단바의 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List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누르면 들어올 수 있음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 리스트들을 카테고리 별로 확인하는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신청하기를 누르면 신청한 스터디 신청하기 페이지로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넘어감</a:t>
            </a: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제목을 누르면 상세 페이지로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들어감</a:t>
            </a: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자신이 모집하고 있는 스터디 삭제가능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E5C11223-FD9C-DB5A-C7FB-F4D61B776BEC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0A7065-BF73-4471-70B7-2F873F277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14" y="3240108"/>
            <a:ext cx="8153864" cy="3075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1C61A5-FA03-4A12-F48F-E9C72E01D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13" y="6506953"/>
            <a:ext cx="8153865" cy="20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9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935E5-9568-6CE3-7676-F317F8B6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7B117A91-C493-178A-A683-7BD985D83988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0AA32C2-0C86-3FDF-A87A-3BFF94F9E6C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CE3AB4AD-3837-9BF1-6851-E1B71D84824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67CCA5A-94DB-B699-366D-A57439F9EB49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D599567-4AF4-4A2F-8C2A-09579E734A7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ADE86956-8EFF-BD7A-15C8-4294C8D669BA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DF64EAE-FAD1-DCB3-5BC3-BD6C6E8B1275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34D1405-F8D3-1F89-E6A3-0B463BF4FC0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3566B92-5DF8-2F83-C4B9-DD5F1261960F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C8BE75FA-4540-A448-7AFD-F88C342B047E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스터디 모집 글 작성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8D33B704-E2F9-E227-A210-1C7BF0F506FF}"/>
              </a:ext>
            </a:extLst>
          </p:cNvPr>
          <p:cNvSpPr txBox="1"/>
          <p:nvPr/>
        </p:nvSpPr>
        <p:spPr>
          <a:xfrm>
            <a:off x="11581936" y="4000500"/>
            <a:ext cx="5532848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제목과 주제를 정할 수 있는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카테고리를 정하여 분류를 하는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스터디의 설명을 적을 수 있는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상세 보기에서 확인 할 수 있음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최대 인원 조정 기능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 등록을 하면 리스트에 올라가게 됨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913EC71A-6810-DBBA-A60D-1F0EBFE3B8E5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4AA03-F821-E347-86F3-56C6B10DF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707" y="3085372"/>
            <a:ext cx="5840330" cy="55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AABD-2678-957C-FA2F-A4C514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DA2F0D6-A9A6-707A-2D6A-8BE82B986142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B79F7F69-423D-36E5-C143-6E5568C5EB4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F7791477-1221-D609-170B-99CEA7119C31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119B1A2B-2B0A-1C2A-1B19-419AFA2AB9E5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45E7C04-C345-B343-733B-4F4721F2749F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C7C8EF45-ED2D-1260-A2E2-B51DAFF9381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9C84FDF9-49F1-525D-F036-86E98C523CBA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8B3FC683-77FB-97C3-1BF6-F8DE075FD70D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B2827CD-ED56-A772-3436-6CFC1FA3FD1B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DFEC13F3-702E-7C5A-BD5B-E66828402279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스터디 신청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601CF6B9-4FA2-B615-AFA8-94CE8B37D5B9}"/>
              </a:ext>
            </a:extLst>
          </p:cNvPr>
          <p:cNvSpPr txBox="1"/>
          <p:nvPr/>
        </p:nvSpPr>
        <p:spPr>
          <a:xfrm>
            <a:off x="11581936" y="4000500"/>
            <a:ext cx="5532848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현재 모집하고 있는 스터디에 신청하는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이름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학교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쟈격증을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기입하는 기능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이름은 자동 기입됨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참여 가능 시간을 기입해 정보를 보내는 기능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지원 동기도 적어 보낼 수 있음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신청하면 스터디 관리자에게 정보가 전송됨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905BCE8C-11F8-20DB-81F1-77E0C86024C8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F5D831-32C8-0F24-4F32-4A774EC25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165308"/>
            <a:ext cx="7837513" cy="52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D97791-7561-9E93-719F-A39A4534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0B698F2B-9F79-5F7F-5299-FD3B0FEBA0A8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7632B16-7CF7-85D1-99C2-17EB311D19D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B450C2F-CC62-3415-A1FB-03142454FAC2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E8078D0-39BE-A655-50B0-97485364351C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B060CD8-FFD4-1B55-0505-F985A35B150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D5841E39-E657-8322-5787-1AFE0320B6E4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C519A0C9-D5EC-1717-6161-F99AC9DEC571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888EA6C7-E3E1-273E-358B-7C3EED616AEE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C31911-0694-9684-AB89-4BB2672DAB76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0C3E54F0-31CF-5DC8-A0BA-8A4AF2BB9D42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내 스터디 리스트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3CBCC97C-AA2B-C724-C624-01F051DEFC54}"/>
              </a:ext>
            </a:extLst>
          </p:cNvPr>
          <p:cNvSpPr txBox="1"/>
          <p:nvPr/>
        </p:nvSpPr>
        <p:spPr>
          <a:xfrm>
            <a:off x="11581935" y="4000500"/>
            <a:ext cx="600405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자신이 참여하고 있는 스터디 리스트들 볼 수 있음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상세보기 등의 기능을 일반 스터디 리스트 페이지와 공유함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D8BE56D-D484-AF5A-888F-C3D6AE4B696A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C74EDE-A4A2-977F-536B-BEFD5E9A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215" y="3695512"/>
            <a:ext cx="9474712" cy="42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7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52FAD-F52D-2B14-37B0-8B846B82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4BED1DDF-69DA-3276-C6A0-1792A2978242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072115D2-7509-E08A-C11E-A99E460EE9B8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365657C-E9E4-0541-3FD8-0483660FA28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233923D0-9388-80AA-98A5-120D4263D01F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A3109E8-03B1-F48A-BEA8-13CD39B2A9E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8AD1AD75-DB75-DC08-F5C2-CDB9EC0E3B4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25C34962-C4AD-D120-BEA5-ECDFA219BA9F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9630BD25-A894-B75C-3B39-A839FF6BB8C9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EE81E88-CC56-8FE4-9029-69F0187F950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AD2CD35E-1F71-0315-0BBD-AFA871728A32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커뮤니티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17054864-6CE0-D9D3-79DF-CFA6BF1E3854}"/>
              </a:ext>
            </a:extLst>
          </p:cNvPr>
          <p:cNvSpPr txBox="1"/>
          <p:nvPr/>
        </p:nvSpPr>
        <p:spPr>
          <a:xfrm>
            <a:off x="11581936" y="4000500"/>
            <a:ext cx="5532848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공지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자유게시판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Q&amp;A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등의 글을 열람 가능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추천 기능이 있으며 추천이 많으면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인기글에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나열됨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글 작성은 자유게시판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Q&amp;A,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공지사항 모두 간단한 형태로 이루어짐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공지사항은 관리자 말고 열람 불가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커뮤니티 전용 검색창이 존재함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0E4C9A64-7509-73BC-6FA5-3EDBC2EB87AB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E0026A-0E4F-4C67-A1C9-F6394847D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334542"/>
            <a:ext cx="7467600" cy="192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F109CA-58A8-C11F-73B3-CF13A29D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426" y="5617334"/>
            <a:ext cx="7467600" cy="271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E0C90-2D55-985D-ED9D-57DEB737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8466688-2F40-1A97-D868-E0ABC83E68DA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FA71681-1DB6-9EBF-F0E0-FCA4250A055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7310DE7-0736-CBEE-F2B4-D515CE13FEC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44435933-DD56-6B9A-92E0-876C9DC4A9EB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0D1504C-8A96-230E-C2C2-BE9696F6E1B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A7A15D4C-4764-D410-3231-7F6B0BC470F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A9843C7B-BA16-7A99-0D47-0A96E93AE35E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12F5EC83-4BBC-93F0-257D-85EF93E40442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19405AF-CE4D-B2B9-60F2-EA4E77FDEF77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3A3FF8F5-B88D-C9E9-5CBF-71076FC80411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스터디 검색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BFEB5E16-552A-EB3D-53F0-95A2D836B2A1}"/>
              </a:ext>
            </a:extLst>
          </p:cNvPr>
          <p:cNvSpPr txBox="1"/>
          <p:nvPr/>
        </p:nvSpPr>
        <p:spPr>
          <a:xfrm>
            <a:off x="11581936" y="4000500"/>
            <a:ext cx="5532848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상단 검색창으로 현제 모집중인 스터디 검색이 가능함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제목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내용의 키워드로 검색하는 기능</a:t>
            </a: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참여자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인기도 등 간단한 부가정보 열람 가능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셀을 누르면 상세 정보로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넘어감</a:t>
            </a: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하단에 모든 스터디 보기 버튼 존재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2D28CC49-77AF-1191-3294-C16B83E39D15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B59AC9-671B-5C9A-29DD-BEC0D0EBF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537" y="3224307"/>
            <a:ext cx="7281705" cy="54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5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6ED3E-414C-A166-602F-0011389B6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CD5E812-FB31-7319-D815-C9E4C4BC90C3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9AADDB8-3A2E-1E23-C95D-CA36694D244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D169CC31-338D-4048-457F-9CF8AED976E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5839C3EF-6775-82D1-C1D8-731970C90B42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CD3AF0B-25CB-9581-806A-B831C4E7871A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E3927C2-C7F1-3CB5-174A-97208408B06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5E99243E-2A2E-C04D-9CA2-30A5443389C3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9AC3F670-41D7-BC84-4C09-820D89DBEB11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F04FCEC-8E42-7672-91DE-6E012846ADA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0A07F6D7-3777-0D99-DCC1-D66FC4C0A36E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홈 화면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06EC1660-DD2C-429A-2798-E87AD710A6CC}"/>
              </a:ext>
            </a:extLst>
          </p:cNvPr>
          <p:cNvSpPr txBox="1"/>
          <p:nvPr/>
        </p:nvSpPr>
        <p:spPr>
          <a:xfrm>
            <a:off x="11581936" y="4000500"/>
            <a:ext cx="5532848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로그인과 회원가입 기능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회원가입시 작성한 이름과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이메일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비밀번호가 함께 저장됨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Admin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계정과 일반 계정의 권한이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분리되어있음</a:t>
            </a: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E797C7D0-25D9-2B13-C350-5BE8D352C81D}"/>
              </a:ext>
            </a:extLst>
          </p:cNvPr>
          <p:cNvSpPr/>
          <p:nvPr/>
        </p:nvSpPr>
        <p:spPr>
          <a:xfrm flipV="1">
            <a:off x="111252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220AFA-906F-CC8D-1EB8-F119170BF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421" y="3842316"/>
            <a:ext cx="4436884" cy="3434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A1831D-8409-E2BF-C864-3CFE094D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972" y="3842315"/>
            <a:ext cx="4428312" cy="38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">
            <a:extLst>
              <a:ext uri="{FF2B5EF4-FFF2-40B4-BE49-F238E27FC236}">
                <a16:creationId xmlns:a16="http://schemas.microsoft.com/office/drawing/2014/main" id="{22192AEF-837E-D7E7-BCB2-AB0387F1DE1D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E3049900-CC50-3070-120E-51B3C8EC9028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3" name="TextBox 4">
              <a:extLst>
                <a:ext uri="{FF2B5EF4-FFF2-40B4-BE49-F238E27FC236}">
                  <a16:creationId xmlns:a16="http://schemas.microsoft.com/office/drawing/2014/main" id="{80675EA1-9EF0-9285-B901-BE3856407E32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5">
            <a:extLst>
              <a:ext uri="{FF2B5EF4-FFF2-40B4-BE49-F238E27FC236}">
                <a16:creationId xmlns:a16="http://schemas.microsoft.com/office/drawing/2014/main" id="{DBC7788B-FB91-CAEA-F426-B78C2FCB86C5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A1D7C01A-1C1A-BE7B-B332-8D83DB48CE9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8BE2C59B-FFD1-A65A-8EFE-A97CF86C817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7" name="AutoShape 8">
            <a:extLst>
              <a:ext uri="{FF2B5EF4-FFF2-40B4-BE49-F238E27FC236}">
                <a16:creationId xmlns:a16="http://schemas.microsoft.com/office/drawing/2014/main" id="{6C60B90C-ECB0-D38C-BA22-C57A098DF748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488B9A6D-BB89-D893-90C9-5681849C9D7F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173215" y="900668"/>
            <a:ext cx="15743650" cy="80973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2078706" y="5661087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078706" y="7700411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078706" y="4214316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078706" y="6253640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1860755" y="5661087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860755" y="7700411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860755" y="4214316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860755" y="6253640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6969730" y="5661087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6969730" y="7700411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6969730" y="4214316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6969730" y="6253640"/>
            <a:ext cx="41506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935979" y="3956023"/>
            <a:ext cx="436073" cy="4360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35979" y="5995348"/>
            <a:ext cx="436073" cy="43607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27003" y="3956023"/>
            <a:ext cx="436073" cy="43607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27003" y="5995348"/>
            <a:ext cx="436073" cy="43607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18027" y="3956023"/>
            <a:ext cx="436073" cy="43607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718027" y="5995348"/>
            <a:ext cx="436073" cy="43607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37078" y="4688257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-6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3100" b="1" spc="-6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737078" y="6727581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3100" b="1" spc="-6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838184" y="3993403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838184" y="6032727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99527" y="4687435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sz="3100" b="1" spc="-6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594765" y="6726759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</a:t>
            </a: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Express </a:t>
            </a: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3100" b="1" spc="-6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729208" y="3993403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729208" y="6032727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490552" y="4687435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ko-KR" alt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내부 구성</a:t>
            </a:r>
            <a:endParaRPr lang="en-US" sz="3100" b="1" spc="-6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1485789" y="6725937"/>
            <a:ext cx="4891024" cy="53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-6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Reference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20232" y="3993403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620232" y="6032727"/>
            <a:ext cx="63166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172430" y="2873749"/>
            <a:ext cx="5745219" cy="38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CONTENTS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172430" y="2201557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7DDCC7-A605-3F09-94E8-9E7F8130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669C8D-2C22-9489-6C94-E3150156A5A9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9F3AD6-31BE-E479-01BB-C955D678824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A1114FA-354E-9F15-2EAA-F43B4353396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44A25B9-1C45-76A6-F34A-772D45723400}"/>
              </a:ext>
            </a:extLst>
          </p:cNvPr>
          <p:cNvGrpSpPr/>
          <p:nvPr/>
        </p:nvGrpSpPr>
        <p:grpSpPr>
          <a:xfrm>
            <a:off x="702010" y="743720"/>
            <a:ext cx="17081900" cy="8589468"/>
            <a:chOff x="0" y="0"/>
            <a:chExt cx="4146476" cy="20850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56FEF5-709B-A07B-6951-9A0CEF5228A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D05432-68AD-3729-D5D6-86D2A2355E8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FCC40350-41E6-4F73-311F-2A64FB75CCC9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29DCD6-C8CE-F929-920E-D8EA92D10D8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90F2E3-7843-499F-1F8C-3B3007717259}"/>
              </a:ext>
            </a:extLst>
          </p:cNvPr>
          <p:cNvSpPr txBox="1"/>
          <p:nvPr/>
        </p:nvSpPr>
        <p:spPr>
          <a:xfrm>
            <a:off x="4191000" y="5038454"/>
            <a:ext cx="10317450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88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0446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A3E7C-01C5-057F-0CF0-75EA447F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77253917-7157-5BAA-166D-E6DDD2A51F7E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5C44E2E4-C731-DCC4-2274-389C6A74F34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2C78A6F6-9E8A-387E-E92B-0365612B35E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B1DD8764-6D63-F5C0-C019-5DDDDC6D7102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ABEFF27-4F19-D029-2BA0-EAFE6C05333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94249C04-5859-9D86-AA17-258A1E8D97E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A8EC802B-D13B-BAC7-3CD7-CDD37E05A319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5FAE244-782A-F993-14BC-91F994DEA938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F489A20-E385-6C21-8A52-08EB886DF8E3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159AE046-7BAC-203C-D65E-BEA289F3FE80}"/>
              </a:ext>
            </a:extLst>
          </p:cNvPr>
          <p:cNvSpPr txBox="1"/>
          <p:nvPr/>
        </p:nvSpPr>
        <p:spPr>
          <a:xfrm>
            <a:off x="8915399" y="4732051"/>
            <a:ext cx="617219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useEffect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사용하여 페이지 로드 시 데이터를 가져오고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.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studyService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와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postService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사용하여 신규 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 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 게시글을 가져옴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각 섹션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신규 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 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인기 게시글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은 가져온 데이터를 표시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247A5C90-B21A-62C7-74AD-4B10CA712B41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1FD728E0-2CC6-3610-34C9-1F5CF7984BA0}"/>
              </a:ext>
            </a:extLst>
          </p:cNvPr>
          <p:cNvSpPr txBox="1"/>
          <p:nvPr/>
        </p:nvSpPr>
        <p:spPr>
          <a:xfrm>
            <a:off x="8915400" y="3660310"/>
            <a:ext cx="5745215" cy="97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홈페이지 데이터</a:t>
            </a:r>
            <a:b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가져오기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CC68CF-F2C3-1AD0-EF5E-026D07252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360" y="3544190"/>
            <a:ext cx="6461675" cy="44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CF0EC-CD25-C8EC-F03E-3E0479DE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94E7999-4289-E201-047C-E5A534C18D9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D02B596-1D90-767D-08AC-DB3E1191174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82F7F9A6-3E94-EC67-87EE-1B33F411262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0EF3B89A-66F4-1ACA-EB5A-E9E65677A861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47BA3AE-3578-B876-26B5-D80A615EDA8A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A71D801F-F673-ABE9-E067-C025D3AE6CA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A550AF06-F38C-2594-3EA0-C06372A5A25A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DB512C2E-C7A4-519A-599F-A006F5D86EB3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F6D62EA-A9AB-C351-6D1A-1337BFE9E5FC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B4FDF8CD-26B1-A822-2710-DA2DB1FCD957}"/>
              </a:ext>
            </a:extLst>
          </p:cNvPr>
          <p:cNvSpPr txBox="1"/>
          <p:nvPr/>
        </p:nvSpPr>
        <p:spPr>
          <a:xfrm>
            <a:off x="8915398" y="4732051"/>
            <a:ext cx="6781801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e.preventDefault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():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폼 제출 시 페이지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새로고침을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방지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유효성 검사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비밀번호 일치 여부와 길이 확인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회원가입 처리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AuthContext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register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함수를 호출하여 회원가입을 진행</a:t>
            </a:r>
          </a:p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성공 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홈페이지로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리디렉션</a:t>
            </a: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에러 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에러 메시지 표시</a:t>
            </a:r>
          </a:p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로딩 상태 관리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요청 중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UI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상태를 관리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C9D5873A-4719-4436-8DBE-5A54FD2DF065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769419B0-0375-BB19-6520-BC5E90D27D5B}"/>
              </a:ext>
            </a:extLst>
          </p:cNvPr>
          <p:cNvSpPr txBox="1"/>
          <p:nvPr/>
        </p:nvSpPr>
        <p:spPr>
          <a:xfrm>
            <a:off x="8915400" y="3660310"/>
            <a:ext cx="5745215" cy="83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로그인</a:t>
            </a:r>
            <a:r>
              <a:rPr lang="en-US" altLang="ko-KR" sz="3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, </a:t>
            </a:r>
            <a:r>
              <a:rPr lang="ko-KR" altLang="en-US" sz="3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회원 가입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9AAA35-B2D6-7FEB-F374-2A2E3C07A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042962"/>
            <a:ext cx="4512474" cy="57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89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2DE25-81EB-7B4F-3577-C0A566B29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75A91EF-F0DB-2921-51E6-AE999AC7DB9B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360EB557-ADB7-AC15-3D4C-54E424ECA9D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54D1F74-4664-F484-CB73-660178CCDC8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B4F0A139-02F5-BD8C-49B3-658D40953F9A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A98E722-D0E5-AA04-681E-A50CE453E65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C246F8E7-C2A8-0099-8A3A-29F79614C02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F0FE4DA5-C62D-4F85-806F-50C52551E384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7BDA4A3E-EC0E-D755-AEE8-28F8631247E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C01DAEE-0944-D2B2-F2CF-FD8B7A061D0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09F37047-060C-AFCE-1CF5-CA5D3BC46E04}"/>
              </a:ext>
            </a:extLst>
          </p:cNvPr>
          <p:cNvSpPr txBox="1"/>
          <p:nvPr/>
        </p:nvSpPr>
        <p:spPr>
          <a:xfrm>
            <a:off x="8915399" y="4732051"/>
            <a:ext cx="617219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postService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통해 저장소에서 데이터를 가져옴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게시글 정렬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ID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내림차순으로 게시글을 정렬하여 최신 게시글을 먼저 표시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동적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UI: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로딩 상태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게시글 목록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페이지네이션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 폼을 동적으로 관리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페이지의 다양한 상태를 시각화 함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92325A08-4C3D-8585-CCA8-C1BDFB89F6BE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FB0D1-A41A-2861-3A35-B39BFB76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3063249"/>
            <a:ext cx="5745218" cy="5693458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FD157D7E-BDF5-7083-5CD7-9B9FB67154A1}"/>
              </a:ext>
            </a:extLst>
          </p:cNvPr>
          <p:cNvSpPr txBox="1"/>
          <p:nvPr/>
        </p:nvSpPr>
        <p:spPr>
          <a:xfrm>
            <a:off x="8915400" y="3660310"/>
            <a:ext cx="5745215" cy="97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</a:t>
            </a: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커뮤니티</a:t>
            </a:r>
            <a:b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게시글 </a:t>
            </a: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1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17897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CD3C8-89E1-0EEF-9A6F-659C3D31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3AAEC01-2308-A1E0-44EB-B127391A3744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A3C1211-0740-5750-5C37-A576FC85ECEF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88699AF5-5CD3-7F64-8615-32059593337D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38B8DEB1-A45B-30C3-6271-E5F415C13ACB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DBA525A-2322-31AB-227B-9C3E8E72AA9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C4C91F9D-8BFB-AFB6-9360-962DF9E9CEE2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C5AC8DEB-062B-DBCC-F9E6-E3A7EDDD103A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A95142F-0A89-DB96-9967-A3AF616C770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FB717AA-68FF-1104-6906-C21D0CF372F8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AD6B24A2-E055-F2AC-F4C1-C5D25AC79F40}"/>
              </a:ext>
            </a:extLst>
          </p:cNvPr>
          <p:cNvSpPr txBox="1"/>
          <p:nvPr/>
        </p:nvSpPr>
        <p:spPr>
          <a:xfrm>
            <a:off x="8915398" y="4732051"/>
            <a:ext cx="7848601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 기능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제목이나 작성자명으로 게시글을 필터링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 시 결과를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filteredPosts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상태에 저장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페이지네이션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페이지당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5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개의 게시글을 표시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현재 페이지에 표시할 게시글을 계산하고 페이지 이동을 지원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ED8AA161-22E9-BDA8-5546-E421903398BB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FFF69E92-0B11-FAED-2EF8-26F4F198468E}"/>
              </a:ext>
            </a:extLst>
          </p:cNvPr>
          <p:cNvSpPr txBox="1"/>
          <p:nvPr/>
        </p:nvSpPr>
        <p:spPr>
          <a:xfrm>
            <a:off x="8915400" y="3660310"/>
            <a:ext cx="5745215" cy="97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</a:t>
            </a: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커뮤니티</a:t>
            </a:r>
            <a:b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게시글 </a:t>
            </a: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2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AFA93-4F6F-B0A6-A578-3746BF39A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570" y="3362993"/>
            <a:ext cx="6537671" cy="49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4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169E4-85DC-12FC-A3E2-E44356261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497246A3-458B-45CD-C809-A94C482207CB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BCD9317-C906-6682-D5EF-99636F9497D5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558B62B-7C10-1CC2-8613-D7F397C9460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CF3C421-99B9-EA3E-E749-786D40A98F38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D313E9D-9DE1-A320-BDA4-451BDA478AEB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C720732A-6A19-5483-0EEC-780DEB2B04C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F654DF4E-A08E-C1F8-DE04-E31A2DE35BAC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AF0EAC2-1800-A83B-1B04-7A11D8C4B85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550C2A5-0947-C732-C95B-E1989673D27C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E1DEF368-2A0C-AD25-4E58-9B2A5F05E6E7}"/>
              </a:ext>
            </a:extLst>
          </p:cNvPr>
          <p:cNvSpPr txBox="1"/>
          <p:nvPr/>
        </p:nvSpPr>
        <p:spPr>
          <a:xfrm>
            <a:off x="8915400" y="4445600"/>
            <a:ext cx="7848601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SearchResults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URL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파라미터에서 검색어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(q)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가져와 게시글과 스터디를 검색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useSearchParams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훅을 사용하여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URL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쿼리 파라미터에 접근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useState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 검색 결과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게시글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와 로딩 상태를 관리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useEffect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에서 메서드를 호출하여 검색을 실행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결과는 게시글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(posts)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과 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(studies)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두 종류로 분류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폴백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처리가 되어 있어 더 안정적인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UI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제공할 수 있음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렌더링 부분에서 각 섹션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게시글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스터디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을 조건부로 표시하고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결과가 없을 경우 메시지를 보여줌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64CE9BAA-8E34-916D-1FDF-4C628764530C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FDC0AAAC-641D-BE3E-B143-060EFAC116D6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검색 결과 코드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41B5E0-41C0-A79F-1B24-9314BEB2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642" y="3066919"/>
            <a:ext cx="6026633" cy="55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7D0E2-E8C6-E346-7980-1C772146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0DAECD88-8225-F14D-7F5D-9CD5AE1425E5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3F5DDCC6-A36C-C757-B956-62A3F30B3179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B94E454D-03C9-A14E-2E5C-2BABC4AB5AF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AE8AA933-E37D-676E-C376-DA0E0F0EE4FE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3B4A2C0-3045-49E4-2B2F-0CA6607DE71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2E06146D-DFC5-E5D0-7A0C-FAD5474B49EA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6CEE4773-71BE-C5AA-E893-22865CD8DCF2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89B3F98A-D7EC-9014-F4CD-78626CC4D83F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7FBEA71-1113-A904-9323-2F478A8903D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코드 설명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2DAC8AE4-0EF7-50DD-2A73-69815C44B080}"/>
              </a:ext>
            </a:extLst>
          </p:cNvPr>
          <p:cNvSpPr txBox="1"/>
          <p:nvPr/>
        </p:nvSpPr>
        <p:spPr>
          <a:xfrm>
            <a:off x="8915400" y="4445600"/>
            <a:ext cx="7848601" cy="4809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AuthContext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는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React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의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Context API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사용하여 인증 상태와 관련 함수를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애플리케이션 전체에 제공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주요 상태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currentUser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현재 로그인한 사용자 정보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IsAdmin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관리자 권한 여부</a:t>
            </a:r>
          </a:p>
          <a:p>
            <a:pPr algn="l">
              <a:lnSpc>
                <a:spcPts val="2520"/>
              </a:lnSpc>
            </a:pP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isAuthenticated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로그인 상태 여부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계산된 값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주요 함수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: 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- login: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이메일과 비밀번호를 확인하고 사용자 인증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logout: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로그아웃 및 상태 초기화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 register: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신규 사용자 등록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처음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로드될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때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useEffect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통해 로컬 스토리지에서 사용자 정보를 복원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authService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사용하여 실제 인증 로직을 처리</a:t>
            </a: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useAuth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훅을 제공하여 다른 컴포넌트에서 인증 기능에 쉽게 접근할 수 있게 함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AD814B78-2959-7CD8-4BEE-9FC53C0E46D0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DE6AC881-38D0-1462-9BD8-6B06E5086864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공동 컴포넌트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A6E69-8560-F903-3157-60F15BCCA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43" y="3009900"/>
            <a:ext cx="5052857" cy="58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7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4956A-54A6-6352-4E83-FE0B2DED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99018D-2CC8-3440-51B9-DD8FD0D2A0FF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C13DFE-A9B1-121A-B701-DD3FB00A489A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F9AAAF-4E13-A5E7-633F-715396F6C79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09FAEFF-6B37-9405-1A8C-DACAF35AF2FC}"/>
              </a:ext>
            </a:extLst>
          </p:cNvPr>
          <p:cNvGrpSpPr/>
          <p:nvPr/>
        </p:nvGrpSpPr>
        <p:grpSpPr>
          <a:xfrm>
            <a:off x="702010" y="743720"/>
            <a:ext cx="17081900" cy="8589468"/>
            <a:chOff x="0" y="0"/>
            <a:chExt cx="4146476" cy="20850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F97239-A4EE-269C-0356-DF76F04E2445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5EFB30-6116-F504-0D41-2E60C095756D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1B3FEEBD-47E8-8324-6320-53C3C025AC1D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EB6B8A7-69EF-4017-FCC2-CC875429766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CA57C66-8181-22C6-A497-DFB97DB04A57}"/>
              </a:ext>
            </a:extLst>
          </p:cNvPr>
          <p:cNvSpPr txBox="1"/>
          <p:nvPr/>
        </p:nvSpPr>
        <p:spPr>
          <a:xfrm>
            <a:off x="4191000" y="5038454"/>
            <a:ext cx="10317450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DB, Express 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88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22160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E4224-2A60-1FCF-06B4-86E432AC1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2D69530D-798C-CE1B-4F1A-0047291D5A58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ACA7755-3B16-5745-861D-3FD53E2E21C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7C440DE-44E3-54A8-49D2-7D27F721DC5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5D7A164-F039-7759-4936-C336E03D7450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B73FB23-4287-D686-7592-BA3A33207E9F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C765EF2-57B0-41DC-A337-1CCD5CC6BF2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E0E99872-42E4-5B5D-38CA-D609073ACAE1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81EB4830-5C11-1ACF-B7C5-5DAA906F2DC8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1104BDA-BDF4-5F35-218E-991D72F2EDA6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2CEAEFF6-B008-D263-1A5D-AF5A393396E8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ERD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 설계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986B89A0-C7A3-623D-1875-049BE7CE9BBB}"/>
              </a:ext>
            </a:extLst>
          </p:cNvPr>
          <p:cNvGrpSpPr/>
          <p:nvPr/>
        </p:nvGrpSpPr>
        <p:grpSpPr>
          <a:xfrm>
            <a:off x="2915106" y="4824618"/>
            <a:ext cx="2832651" cy="442671"/>
            <a:chOff x="0" y="0"/>
            <a:chExt cx="746048" cy="116588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AE9FD4-DE90-9BDA-7F63-8B8E0BA62B1B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E290A861-7FFC-2CE6-233C-B694406BE449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2" name="Freeform 14">
            <a:extLst>
              <a:ext uri="{FF2B5EF4-FFF2-40B4-BE49-F238E27FC236}">
                <a16:creationId xmlns:a16="http://schemas.microsoft.com/office/drawing/2014/main" id="{17854721-7703-3374-F771-CC1867B11ADC}"/>
              </a:ext>
            </a:extLst>
          </p:cNvPr>
          <p:cNvSpPr/>
          <p:nvPr/>
        </p:nvSpPr>
        <p:spPr>
          <a:xfrm>
            <a:off x="3074961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3" name="Group 15">
            <a:extLst>
              <a:ext uri="{FF2B5EF4-FFF2-40B4-BE49-F238E27FC236}">
                <a16:creationId xmlns:a16="http://schemas.microsoft.com/office/drawing/2014/main" id="{9A4CE0B6-ECB3-FC0A-86E2-8A8DA9EDA462}"/>
              </a:ext>
            </a:extLst>
          </p:cNvPr>
          <p:cNvGrpSpPr/>
          <p:nvPr/>
        </p:nvGrpSpPr>
        <p:grpSpPr>
          <a:xfrm>
            <a:off x="2908542" y="5378703"/>
            <a:ext cx="2839215" cy="2210466"/>
            <a:chOff x="0" y="0"/>
            <a:chExt cx="747777" cy="382520"/>
          </a:xfrm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59263B0B-F20F-4589-CA65-5B1F7D0584C9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343AF730-244F-4770-F9D1-AD770958FC18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6" name="Group 18">
            <a:extLst>
              <a:ext uri="{FF2B5EF4-FFF2-40B4-BE49-F238E27FC236}">
                <a16:creationId xmlns:a16="http://schemas.microsoft.com/office/drawing/2014/main" id="{5AA32131-7965-BC60-F217-7C55188D0D4D}"/>
              </a:ext>
            </a:extLst>
          </p:cNvPr>
          <p:cNvGrpSpPr/>
          <p:nvPr/>
        </p:nvGrpSpPr>
        <p:grpSpPr>
          <a:xfrm>
            <a:off x="7735645" y="4824618"/>
            <a:ext cx="2832651" cy="442671"/>
            <a:chOff x="0" y="0"/>
            <a:chExt cx="746048" cy="116588"/>
          </a:xfrm>
        </p:grpSpPr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FD11B231-48DF-4FD5-A174-C855790D901A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CC5A92A4-9E8D-58E0-333D-7A7DC1B13B20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9" name="Freeform 21">
            <a:extLst>
              <a:ext uri="{FF2B5EF4-FFF2-40B4-BE49-F238E27FC236}">
                <a16:creationId xmlns:a16="http://schemas.microsoft.com/office/drawing/2014/main" id="{94A17DA8-94BE-0225-D68B-9784D7449A7F}"/>
              </a:ext>
            </a:extLst>
          </p:cNvPr>
          <p:cNvSpPr/>
          <p:nvPr/>
        </p:nvSpPr>
        <p:spPr>
          <a:xfrm>
            <a:off x="7895501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0" name="Group 22">
            <a:extLst>
              <a:ext uri="{FF2B5EF4-FFF2-40B4-BE49-F238E27FC236}">
                <a16:creationId xmlns:a16="http://schemas.microsoft.com/office/drawing/2014/main" id="{45856D4E-BD68-8A05-A0D2-5BB830955BD8}"/>
              </a:ext>
            </a:extLst>
          </p:cNvPr>
          <p:cNvGrpSpPr/>
          <p:nvPr/>
        </p:nvGrpSpPr>
        <p:grpSpPr>
          <a:xfrm>
            <a:off x="12475878" y="4791370"/>
            <a:ext cx="2832651" cy="442671"/>
            <a:chOff x="0" y="0"/>
            <a:chExt cx="746048" cy="116588"/>
          </a:xfrm>
        </p:grpSpPr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0E026378-2890-CFFD-76EA-F1D3997B84EF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02" name="TextBox 24">
              <a:extLst>
                <a:ext uri="{FF2B5EF4-FFF2-40B4-BE49-F238E27FC236}">
                  <a16:creationId xmlns:a16="http://schemas.microsoft.com/office/drawing/2014/main" id="{F8273167-8E05-9F57-8AA5-037BF4BC3893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3" name="Group 25">
            <a:extLst>
              <a:ext uri="{FF2B5EF4-FFF2-40B4-BE49-F238E27FC236}">
                <a16:creationId xmlns:a16="http://schemas.microsoft.com/office/drawing/2014/main" id="{89C0815A-05BE-6D2C-96C2-8F5078E74979}"/>
              </a:ext>
            </a:extLst>
          </p:cNvPr>
          <p:cNvGrpSpPr/>
          <p:nvPr/>
        </p:nvGrpSpPr>
        <p:grpSpPr>
          <a:xfrm>
            <a:off x="7729081" y="5378702"/>
            <a:ext cx="2839215" cy="2210466"/>
            <a:chOff x="0" y="0"/>
            <a:chExt cx="747777" cy="382520"/>
          </a:xfrm>
        </p:grpSpPr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18AE8B85-78FE-1275-A84A-8038F1E9EEC5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5" name="TextBox 27">
              <a:extLst>
                <a:ext uri="{FF2B5EF4-FFF2-40B4-BE49-F238E27FC236}">
                  <a16:creationId xmlns:a16="http://schemas.microsoft.com/office/drawing/2014/main" id="{04EC6CA6-2191-9C2C-C890-B8AAA98E2C60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6" name="Freeform 28">
            <a:extLst>
              <a:ext uri="{FF2B5EF4-FFF2-40B4-BE49-F238E27FC236}">
                <a16:creationId xmlns:a16="http://schemas.microsoft.com/office/drawing/2014/main" id="{3689A785-9E07-B6C9-8F58-CE64E0402852}"/>
              </a:ext>
            </a:extLst>
          </p:cNvPr>
          <p:cNvSpPr/>
          <p:nvPr/>
        </p:nvSpPr>
        <p:spPr>
          <a:xfrm>
            <a:off x="12635733" y="4913078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7" name="Group 29">
            <a:extLst>
              <a:ext uri="{FF2B5EF4-FFF2-40B4-BE49-F238E27FC236}">
                <a16:creationId xmlns:a16="http://schemas.microsoft.com/office/drawing/2014/main" id="{C24D0D81-C620-ACF6-0234-9773DFDE8F77}"/>
              </a:ext>
            </a:extLst>
          </p:cNvPr>
          <p:cNvGrpSpPr/>
          <p:nvPr/>
        </p:nvGrpSpPr>
        <p:grpSpPr>
          <a:xfrm>
            <a:off x="12469314" y="5345454"/>
            <a:ext cx="2839215" cy="2243715"/>
            <a:chOff x="0" y="0"/>
            <a:chExt cx="747777" cy="382520"/>
          </a:xfrm>
        </p:grpSpPr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27624635-0DA8-8FA4-2966-A2DB00CE159D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9" name="TextBox 31">
              <a:extLst>
                <a:ext uri="{FF2B5EF4-FFF2-40B4-BE49-F238E27FC236}">
                  <a16:creationId xmlns:a16="http://schemas.microsoft.com/office/drawing/2014/main" id="{37ADB120-B432-52FD-DD71-75B99D464DA5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7" name="Group 39">
            <a:extLst>
              <a:ext uri="{FF2B5EF4-FFF2-40B4-BE49-F238E27FC236}">
                <a16:creationId xmlns:a16="http://schemas.microsoft.com/office/drawing/2014/main" id="{F5415F8F-DDC1-5480-1A9C-E4290704C224}"/>
              </a:ext>
            </a:extLst>
          </p:cNvPr>
          <p:cNvGrpSpPr/>
          <p:nvPr/>
        </p:nvGrpSpPr>
        <p:grpSpPr>
          <a:xfrm>
            <a:off x="4110113" y="4114592"/>
            <a:ext cx="436073" cy="436073"/>
            <a:chOff x="0" y="0"/>
            <a:chExt cx="812800" cy="812800"/>
          </a:xfrm>
        </p:grpSpPr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32A32A04-AC31-8892-2C9A-2B8F8D80C6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9" name="TextBox 41">
              <a:extLst>
                <a:ext uri="{FF2B5EF4-FFF2-40B4-BE49-F238E27FC236}">
                  <a16:creationId xmlns:a16="http://schemas.microsoft.com/office/drawing/2014/main" id="{3A00176F-E951-6BF9-12D1-9A538053B69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42">
            <a:extLst>
              <a:ext uri="{FF2B5EF4-FFF2-40B4-BE49-F238E27FC236}">
                <a16:creationId xmlns:a16="http://schemas.microsoft.com/office/drawing/2014/main" id="{77749210-DED1-F5C8-DCB9-3390EACA02DA}"/>
              </a:ext>
            </a:extLst>
          </p:cNvPr>
          <p:cNvGrpSpPr/>
          <p:nvPr/>
        </p:nvGrpSpPr>
        <p:grpSpPr>
          <a:xfrm>
            <a:off x="8926313" y="4114592"/>
            <a:ext cx="436073" cy="436073"/>
            <a:chOff x="0" y="0"/>
            <a:chExt cx="812800" cy="812800"/>
          </a:xfrm>
        </p:grpSpPr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C5DEE7BD-F024-2EFE-0237-221FDB0918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2" name="TextBox 44">
              <a:extLst>
                <a:ext uri="{FF2B5EF4-FFF2-40B4-BE49-F238E27FC236}">
                  <a16:creationId xmlns:a16="http://schemas.microsoft.com/office/drawing/2014/main" id="{574A2F68-C8DF-A60E-850E-A532241564D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3" name="Group 45">
            <a:extLst>
              <a:ext uri="{FF2B5EF4-FFF2-40B4-BE49-F238E27FC236}">
                <a16:creationId xmlns:a16="http://schemas.microsoft.com/office/drawing/2014/main" id="{5BDC72B0-BA5C-3E5A-3C7A-8F164826530C}"/>
              </a:ext>
            </a:extLst>
          </p:cNvPr>
          <p:cNvGrpSpPr/>
          <p:nvPr/>
        </p:nvGrpSpPr>
        <p:grpSpPr>
          <a:xfrm>
            <a:off x="13644016" y="4114592"/>
            <a:ext cx="436073" cy="436073"/>
            <a:chOff x="0" y="0"/>
            <a:chExt cx="812800" cy="812800"/>
          </a:xfrm>
        </p:grpSpPr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1A3E9C6B-6FE0-7220-3786-80BA36F4B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5" name="TextBox 47">
              <a:extLst>
                <a:ext uri="{FF2B5EF4-FFF2-40B4-BE49-F238E27FC236}">
                  <a16:creationId xmlns:a16="http://schemas.microsoft.com/office/drawing/2014/main" id="{C2AA5FFD-58E0-29AE-DCCB-B95761A8A9C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9" name="TextBox 51">
            <a:extLst>
              <a:ext uri="{FF2B5EF4-FFF2-40B4-BE49-F238E27FC236}">
                <a16:creationId xmlns:a16="http://schemas.microsoft.com/office/drawing/2014/main" id="{1C42F25E-05C1-4EBE-0E91-D9FF2BBBC41B}"/>
              </a:ext>
            </a:extLst>
          </p:cNvPr>
          <p:cNvSpPr txBox="1"/>
          <p:nvPr/>
        </p:nvSpPr>
        <p:spPr>
          <a:xfrm>
            <a:off x="3321582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 </a:t>
            </a: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계층</a:t>
            </a:r>
            <a:endParaRPr lang="en-US" sz="1900" b="1" spc="-3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0" name="TextBox 52">
            <a:extLst>
              <a:ext uri="{FF2B5EF4-FFF2-40B4-BE49-F238E27FC236}">
                <a16:creationId xmlns:a16="http://schemas.microsoft.com/office/drawing/2014/main" id="{0F4B7632-DC72-DBD1-5400-D34E12C2CC43}"/>
              </a:ext>
            </a:extLst>
          </p:cNvPr>
          <p:cNvSpPr txBox="1"/>
          <p:nvPr/>
        </p:nvSpPr>
        <p:spPr>
          <a:xfrm>
            <a:off x="3161015" y="5585195"/>
            <a:ext cx="240222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user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에 담긴 정보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id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email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password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nickname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id_admin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등</a:t>
            </a:r>
            <a:endParaRPr lang="en-US" altLang="ko-KR"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Raleway"/>
              <a:sym typeface="Raleway"/>
            </a:endParaRPr>
          </a:p>
        </p:txBody>
      </p:sp>
      <p:sp>
        <p:nvSpPr>
          <p:cNvPr id="131" name="TextBox 53">
            <a:extLst>
              <a:ext uri="{FF2B5EF4-FFF2-40B4-BE49-F238E27FC236}">
                <a16:creationId xmlns:a16="http://schemas.microsoft.com/office/drawing/2014/main" id="{FEADEF90-C093-24A3-D94E-F3AEF15E5EC9}"/>
              </a:ext>
            </a:extLst>
          </p:cNvPr>
          <p:cNvSpPr txBox="1"/>
          <p:nvPr/>
        </p:nvSpPr>
        <p:spPr>
          <a:xfrm>
            <a:off x="8142122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계층</a:t>
            </a:r>
            <a:endParaRPr lang="en-US" sz="1900" b="1" spc="-3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2" name="TextBox 54">
            <a:extLst>
              <a:ext uri="{FF2B5EF4-FFF2-40B4-BE49-F238E27FC236}">
                <a16:creationId xmlns:a16="http://schemas.microsoft.com/office/drawing/2014/main" id="{7C1FA76B-0D6C-CC9D-B6F3-74459C474B7D}"/>
              </a:ext>
            </a:extLst>
          </p:cNvPr>
          <p:cNvSpPr txBox="1"/>
          <p:nvPr/>
        </p:nvSpPr>
        <p:spPr>
          <a:xfrm>
            <a:off x="7981554" y="5585195"/>
            <a:ext cx="240222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사이트의 주요 기능들을 수행함</a:t>
            </a:r>
            <a:b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studies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comments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post_likes</a:t>
            </a:r>
            <a:b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게시판 테이블</a:t>
            </a:r>
          </a:p>
        </p:txBody>
      </p:sp>
      <p:sp>
        <p:nvSpPr>
          <p:cNvPr id="133" name="TextBox 55">
            <a:extLst>
              <a:ext uri="{FF2B5EF4-FFF2-40B4-BE49-F238E27FC236}">
                <a16:creationId xmlns:a16="http://schemas.microsoft.com/office/drawing/2014/main" id="{AD493770-3CD1-4896-48B8-B12B2C3CA8D6}"/>
              </a:ext>
            </a:extLst>
          </p:cNvPr>
          <p:cNvSpPr txBox="1"/>
          <p:nvPr/>
        </p:nvSpPr>
        <p:spPr>
          <a:xfrm>
            <a:off x="12882354" y="4841574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Study </a:t>
            </a: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 계층</a:t>
            </a:r>
            <a:endParaRPr lang="en-US" sz="1900" b="1" spc="-3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4" name="AutoShape 56">
            <a:extLst>
              <a:ext uri="{FF2B5EF4-FFF2-40B4-BE49-F238E27FC236}">
                <a16:creationId xmlns:a16="http://schemas.microsoft.com/office/drawing/2014/main" id="{070DDBFE-64C2-C6C9-4E80-ABD1FE7A1FB0}"/>
              </a:ext>
            </a:extLst>
          </p:cNvPr>
          <p:cNvSpPr/>
          <p:nvPr/>
        </p:nvSpPr>
        <p:spPr>
          <a:xfrm flipV="1">
            <a:off x="2908542" y="4332629"/>
            <a:ext cx="12272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6" name="TextBox 58">
            <a:extLst>
              <a:ext uri="{FF2B5EF4-FFF2-40B4-BE49-F238E27FC236}">
                <a16:creationId xmlns:a16="http://schemas.microsoft.com/office/drawing/2014/main" id="{0E3110D4-5228-5BE4-A62B-9EC5B42C4307}"/>
              </a:ext>
            </a:extLst>
          </p:cNvPr>
          <p:cNvSpPr txBox="1"/>
          <p:nvPr/>
        </p:nvSpPr>
        <p:spPr>
          <a:xfrm>
            <a:off x="12721787" y="5551947"/>
            <a:ext cx="2402225" cy="12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studies 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에서 받아온 정보를 활용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study_applications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8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study_members</a:t>
            </a:r>
            <a:endParaRPr lang="en-US" sz="1800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66407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7DBE2-893A-3E6F-501F-632D41A3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1FCCB190-5CA1-2D92-6248-0400E5B243A9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C278DBF-3EF9-BE7E-69D3-D472934C3418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F87A7C9B-EAC4-2CC5-E2A2-FE065CDC336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24700BD0-38EE-4CAC-5882-78A2C7420B80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D813998-07E7-0065-63A3-F1ADFAFA30E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A8102824-1A1A-E8D3-C0A3-2F618347AA28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4DFB9145-C212-EAB7-93D0-70C35E11C88B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A246447-ED4C-14A9-0242-F224308A29C0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67C2C4A-919C-E6FD-4A41-FEE7784BB546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E90D721F-C9E3-AE21-3305-6D40D6D54C37}"/>
              </a:ext>
            </a:extLst>
          </p:cNvPr>
          <p:cNvSpPr txBox="1"/>
          <p:nvPr/>
        </p:nvSpPr>
        <p:spPr>
          <a:xfrm>
            <a:off x="8915400" y="4445600"/>
            <a:ext cx="7848601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DB connection pool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을 생성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여러 명이 동시에 접속해도 효율적으로 처리 가능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간단한 쿼리 실행 함수 구현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직접 사용할 때를 위한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pool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다른 코드가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db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를 직접 요구할 때를 위한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export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작성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463E7E93-960A-5BFB-0CBD-26F5243DFE3A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DDA377A8-5D55-F381-E2AF-020648C0A0B4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DB </a:t>
            </a: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모듈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23285-831B-1F0D-B870-C4180E1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288" y="3277750"/>
            <a:ext cx="5876570" cy="5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1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AA568-0621-BA2F-E8E1-9457B3DF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B15E17-BC17-C7EF-F4E1-381B491313A4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402785-79C1-4B42-C3AF-BD02094AD283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37205FA-B5CA-168F-8E6C-C723F6EB9C8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EA6532C-A297-C111-6359-23B45E386782}"/>
              </a:ext>
            </a:extLst>
          </p:cNvPr>
          <p:cNvGrpSpPr/>
          <p:nvPr/>
        </p:nvGrpSpPr>
        <p:grpSpPr>
          <a:xfrm>
            <a:off x="702010" y="743720"/>
            <a:ext cx="17081900" cy="8589468"/>
            <a:chOff x="0" y="0"/>
            <a:chExt cx="4146476" cy="20850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8FB59E-7D16-57AA-EE0D-DEF0B69E7B4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C8107B0-47BB-0C57-4E3D-15F9AFA0599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EB9960AA-EE0C-A893-D712-F7C41332DF44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4F4F0F0-4B37-612A-16CF-FAE269458E74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28C99C4-4DAF-A9E1-7284-70BDA74A6B60}"/>
              </a:ext>
            </a:extLst>
          </p:cNvPr>
          <p:cNvSpPr txBox="1"/>
          <p:nvPr/>
        </p:nvSpPr>
        <p:spPr>
          <a:xfrm>
            <a:off x="4191000" y="5038454"/>
            <a:ext cx="10317450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소개</a:t>
            </a:r>
            <a:endParaRPr lang="en-US" sz="88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39602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0A55A-05C0-E1F5-ACDE-2434F21B0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29B9221-B3B5-54BC-72F8-F75BEA467A23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A3215E2-618C-C0C7-3F5B-780210AFAFD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82C32C97-D32A-E662-636F-BD4045CB1316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E2C529F6-5FF4-1A21-F1E2-F89643FDAD65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7477796-3D91-F65D-B027-808FB0F018A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9F6D29CD-4E28-A0C3-7A3B-FD2706C1592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8A77B600-627E-22D8-9BA4-4E010F5AFE41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8DD30D5F-1FBF-015C-AD52-92E015E3C05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C25B2B4-A32A-BF72-26A7-6D58B123DE8E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E70B84E4-AF54-9048-3877-A55ADB0414CF}"/>
              </a:ext>
            </a:extLst>
          </p:cNvPr>
          <p:cNvSpPr txBox="1"/>
          <p:nvPr/>
        </p:nvSpPr>
        <p:spPr>
          <a:xfrm>
            <a:off x="8915400" y="4445600"/>
            <a:ext cx="7848601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포트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호스트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import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등 기본적인 코드 수행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프록시를 위한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cors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편집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라우트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작성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3B61D842-257F-2A54-BBE3-6DC85589D4C1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33E72966-17BF-6A12-485B-14ED87363D08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Server.js</a:t>
            </a:r>
            <a:endParaRPr lang="ko-KR" altLang="en-US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2AFEC-BB5A-5A28-625B-B051CE4CC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201" y="2824683"/>
            <a:ext cx="4505954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0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081C4-9659-3002-FD57-A64C043A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A912599-8F28-B30D-727E-9CDD10C9A328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C32133C-341D-A027-FA77-A688B12EB02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4F84B710-2B7A-B01D-7B71-9DBC120FC36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53320CE-89CA-59F2-C5BD-845927D6D578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F378F69-CA5F-8F5A-54D3-FDAD2CF756EA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B027BFF0-2F8F-0A1D-25D1-A196E74BEB62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EFA256F8-189A-F2B4-1583-2DFA5B74F553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0C6409E5-F1F1-A186-85FC-41541AA2F6B5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32CABB0-10B5-1A79-3DB3-4841F4CDE229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08B40751-DE47-38DB-3F52-50543E4AFBE8}"/>
              </a:ext>
            </a:extLst>
          </p:cNvPr>
          <p:cNvSpPr txBox="1"/>
          <p:nvPr/>
        </p:nvSpPr>
        <p:spPr>
          <a:xfrm>
            <a:off x="14528734" y="4445600"/>
            <a:ext cx="7848601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routes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파일들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각각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authRoutes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commentRoutes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postRoutes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studyRoutes</a:t>
            </a:r>
            <a:endParaRPr lang="en-US" altLang="ko-KR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12EECA4B-EE14-6931-1DFE-8C676EBA0749}"/>
              </a:ext>
            </a:extLst>
          </p:cNvPr>
          <p:cNvSpPr/>
          <p:nvPr/>
        </p:nvSpPr>
        <p:spPr>
          <a:xfrm flipV="1">
            <a:off x="14147734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CE3CB1B-B16D-0E3D-E16E-F4C9CA278529}"/>
              </a:ext>
            </a:extLst>
          </p:cNvPr>
          <p:cNvSpPr txBox="1"/>
          <p:nvPr/>
        </p:nvSpPr>
        <p:spPr>
          <a:xfrm>
            <a:off x="14528734" y="3660310"/>
            <a:ext cx="5745215" cy="338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routes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CED9AA-96EC-8319-CE3E-4F31C1E91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76" y="3546529"/>
            <a:ext cx="5859440" cy="16102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57388A-6FEB-F419-08AF-15918F39B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007" y="6243295"/>
            <a:ext cx="5849605" cy="1456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D3EF2E-8D8A-2C55-D85B-F2C5EDEFF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046" y="3546529"/>
            <a:ext cx="5745215" cy="18965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378AB-92FB-8071-BE4D-D38DE1A6C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1046" y="6111721"/>
            <a:ext cx="5745214" cy="1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5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46070-00F4-F228-0F52-B7C2729C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BA86384-5EAC-4FF3-C403-5DA1DADA7B7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E49B2F8-B436-598F-DB86-AA8072491CE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2CDBB7B-DD72-0734-DFB8-A0867C0E37E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1C87651E-0C8F-9EEA-4233-EA206BEA2981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4B920B2-01AA-0E5E-26F7-A3D86D2EB49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70F506B-F9F4-AFC9-7E55-602B02E67C6D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E86DA98F-4308-ED7D-1EB2-2D45F9EBF8F5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2C659705-B330-2C0A-0928-BB52CC179BB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1EAEBE9-77A4-D333-3589-472FB50EA2DE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AA5D80A2-5694-4FE9-2451-0BBC60046741}"/>
              </a:ext>
            </a:extLst>
          </p:cNvPr>
          <p:cNvSpPr txBox="1"/>
          <p:nvPr/>
        </p:nvSpPr>
        <p:spPr>
          <a:xfrm>
            <a:off x="8915400" y="4445600"/>
            <a:ext cx="7848601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Authorization: Bearer &lt;token&gt;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헤더가 있는지 확인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JWT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토큰 검증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유효하면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req.user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 사용자 정보를 담아 다음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  단계로 넘김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유효하지 않으면 에러 반환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07585EC-9DA0-74F5-FF79-69830F416608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4C4E636F-56A5-C37C-F27A-F165AFEDDA35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미들웨어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DBE570-61E2-29FA-ADD6-0209520A9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44" y="3475465"/>
            <a:ext cx="6778071" cy="44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BD753-8F56-D475-30CF-63116D40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AD331240-320F-A63D-ADDB-B8DE642E4B7B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7DF33B0-C528-CEFD-D113-E4950AB82E0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B5178610-4C2F-E714-B7D8-E4C9D9C99B6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5C2FDCA8-FAAE-245E-30CC-FAF58F30269B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D78CA48-569B-2F5A-3607-0A05EF316D0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00DA4F8-152B-412F-5FE8-5CD2FEAAC42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D0FA46F4-7AA0-2D19-E7C5-9A87ACE04058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9C3A0A01-0877-E6C9-E42B-AC431160B3A2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CBD9110-EA2D-EBC2-D8BE-5627625A61C4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D3D02F54-56E6-860A-FDA8-3002062CA21E}"/>
              </a:ext>
            </a:extLst>
          </p:cNvPr>
          <p:cNvSpPr txBox="1"/>
          <p:nvPr/>
        </p:nvSpPr>
        <p:spPr>
          <a:xfrm>
            <a:off x="8915400" y="4445600"/>
            <a:ext cx="7848601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Authorization: Bearer &lt;token&gt;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헤더가 있는지 확인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endParaRPr lang="ko-KR" altLang="en-US" sz="24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JWT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토큰 검증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유효하면 </a:t>
            </a:r>
            <a:r>
              <a:rPr lang="en-US" altLang="ko-KR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req.user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에 사용자 정보를 담아 다음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   단계로 넘김</a:t>
            </a: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--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유효하지 않으면 에러 반환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6B10B68C-3A2E-E672-A335-E4BEE400BE54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A15D6F57-666C-A0F5-1BC6-F7647599B65E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미들웨어</a:t>
            </a: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1E82FB-A5EF-D75E-C37C-0774730E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44" y="3475465"/>
            <a:ext cx="6778071" cy="44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28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46915-6747-B049-2B88-07C218F3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A7BD7ED-DE2E-AF31-09A4-D162C703E5B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BEEC27A6-A2AF-3E3E-11B5-7C805B14E19E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004ECC6-C463-6F82-B241-E7770375742A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E5E1A7AF-5BC4-5B15-362A-5F768FB9D99B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98B665B-9713-5B1F-BC1E-86FF0D74567B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57ACE540-EA8B-2FAD-CD0F-0E0BC6F6E84F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314A3426-7DAE-20AB-E904-D7276C781DBC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11A6B756-8786-2DE9-9D07-B9794074079E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5E100D7-D147-F2A7-B9A6-DA5FEDCB859A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DB, Express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5CFE3AA1-47A8-595C-411D-E67DDD1C76CD}"/>
              </a:ext>
            </a:extLst>
          </p:cNvPr>
          <p:cNvSpPr txBox="1"/>
          <p:nvPr/>
        </p:nvSpPr>
        <p:spPr>
          <a:xfrm>
            <a:off x="8915400" y="4445600"/>
            <a:ext cx="7848601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Base URL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지정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포트 지정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(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역방향 </a:t>
            </a:r>
            <a:r>
              <a:rPr lang="ko-KR" altLang="en-US" sz="2400" spc="-72" dirty="0" err="1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프록시랑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같게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)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DB_PORT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는 </a:t>
            </a: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MySQL </a:t>
            </a:r>
            <a:r>
              <a:rPr lang="ko-KR" altLang="en-US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포트로</a:t>
            </a: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FC1F4E39-F657-744F-C427-2146509D60FF}"/>
              </a:ext>
            </a:extLst>
          </p:cNvPr>
          <p:cNvSpPr/>
          <p:nvPr/>
        </p:nvSpPr>
        <p:spPr>
          <a:xfrm flipV="1">
            <a:off x="8534400" y="3924300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28409B79-BDCA-1059-3AA4-C59F155E0036}"/>
              </a:ext>
            </a:extLst>
          </p:cNvPr>
          <p:cNvSpPr txBox="1"/>
          <p:nvPr/>
        </p:nvSpPr>
        <p:spPr>
          <a:xfrm>
            <a:off x="8915400" y="3660310"/>
            <a:ext cx="5745215" cy="65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32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.env</a:t>
            </a:r>
            <a:endParaRPr lang="ko-KR" altLang="en-US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3200" spc="-72" dirty="0"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245EB-5ECD-47AC-84F4-6C6F4B8A3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1184"/>
            <a:ext cx="5598035" cy="24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82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91A40-2BAD-5F68-A7E8-A6D78861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AFAB6F60-F9F6-0737-C913-A3F9672B8B99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D8AAA99-4D54-76A5-249E-82ADC2EE59A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AD0D8E46-BD5A-1645-D492-A998ABFA4A2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41BBAD8-CFED-CFAE-6AC6-44F3670EBF18}"/>
              </a:ext>
            </a:extLst>
          </p:cNvPr>
          <p:cNvGrpSpPr/>
          <p:nvPr/>
        </p:nvGrpSpPr>
        <p:grpSpPr>
          <a:xfrm>
            <a:off x="702010" y="732614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C5FF0BD-7CD4-AF23-12D7-19480B6891D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81F8A806-65CB-CBC2-9B4A-D111FEB64493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F537C404-40BE-1C9F-3BA7-3ED81A07A6C6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2238C14C-038E-27A6-36F7-E74666F6CC97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BA0EC4C-37AF-BAC2-1BC9-4A0DBC8A89C4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Schema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6A4D3-3508-C6D2-A7F5-4DB6F3C18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44" y="2933700"/>
            <a:ext cx="4502856" cy="6090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CE7465-9022-AE45-DA79-6CE52BB74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319" y="2917724"/>
            <a:ext cx="4439362" cy="6080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0F79F-76CA-34BB-9DFA-52F391769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5700" y="2917724"/>
            <a:ext cx="4911876" cy="33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7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1C865-A27F-DA21-FEB6-329DBF04F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687DD5C-CE63-812D-FDAA-AC13DC01A11C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A10EC67-1969-9FAD-9B86-1236E7AE2DCE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037B90F-A899-C478-02A3-34BA381F8E70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CA14C011-5716-46E5-6468-1CE3E3C01A6C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7ADB1C8-8FA1-228C-A67B-EF02E385AA54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FB69798E-28BD-A081-031A-560EE3D09754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8CF05E87-B521-23BE-9EC2-07BA3225FB45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9A962077-F579-6B56-DD5A-34B4AB490E48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DDAAC7F-7685-435B-CC3F-5B725F782A70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Reference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F6B0F007-CD38-B779-BCF4-8506921BEA65}"/>
              </a:ext>
            </a:extLst>
          </p:cNvPr>
          <p:cNvSpPr txBox="1"/>
          <p:nvPr/>
        </p:nvSpPr>
        <p:spPr>
          <a:xfrm>
            <a:off x="1288344" y="2870181"/>
            <a:ext cx="1296811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https://learn.microsoft.com/ko-kr/iis/extensions/configuring-application-request-routing-arr/creating-a-forward-proxy-using-application-request-routing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https://www.iis.net/downloads/microsoft/application-request-routing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https://chatgpt.com/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https://claude.ai/new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https://expressjs.com/ko/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https://nodejs.org/en</a:t>
            </a:r>
            <a:b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https://www.mysql.com/</a:t>
            </a:r>
          </a:p>
        </p:txBody>
      </p:sp>
    </p:spTree>
    <p:extLst>
      <p:ext uri="{BB962C8B-B14F-4D97-AF65-F5344CB8AC3E}">
        <p14:creationId xmlns:p14="http://schemas.microsoft.com/office/powerpoint/2010/main" val="161434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C6DCA24C-13F3-6A97-E7E1-9FB94824D69B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9D52C2B-1FEA-7BE2-1B40-A53DA32E56DC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C1658D63-3BFA-FD4E-62B2-B014923A5537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5850EFBF-2AF0-ACAD-1C6E-8B6AA48C18A7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E0121E0-0AA5-13E1-7D23-74775FB227AB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40943329-9D42-9AED-B457-B08C56DD9725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916CE721-5181-64C2-756F-B941B8AC2A70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C2DEA237-176D-37EC-FB2D-8F9DB050484C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9242960" y="3983710"/>
            <a:ext cx="6783476" cy="442671"/>
            <a:chOff x="0" y="0"/>
            <a:chExt cx="1786595" cy="1165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6595" cy="116588"/>
            </a:xfrm>
            <a:custGeom>
              <a:avLst/>
              <a:gdLst/>
              <a:ahLst/>
              <a:cxnLst/>
              <a:rect l="l" t="t" r="r" b="b"/>
              <a:pathLst>
                <a:path w="1786595" h="116588">
                  <a:moveTo>
                    <a:pt x="0" y="0"/>
                  </a:moveTo>
                  <a:lnTo>
                    <a:pt x="1786595" y="0"/>
                  </a:lnTo>
                  <a:lnTo>
                    <a:pt x="1786595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86595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87657" y="3983710"/>
            <a:ext cx="6216066" cy="3860820"/>
          </a:xfrm>
          <a:custGeom>
            <a:avLst/>
            <a:gdLst/>
            <a:ahLst/>
            <a:cxnLst/>
            <a:rect l="l" t="t" r="r" b="b"/>
            <a:pathLst>
              <a:path w="6216066" h="3860820">
                <a:moveTo>
                  <a:pt x="0" y="0"/>
                </a:moveTo>
                <a:lnTo>
                  <a:pt x="6216065" y="0"/>
                </a:lnTo>
                <a:lnTo>
                  <a:pt x="6216065" y="3860819"/>
                </a:lnTo>
                <a:lnTo>
                  <a:pt x="0" y="386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470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Freeform 15"/>
          <p:cNvSpPr/>
          <p:nvPr/>
        </p:nvSpPr>
        <p:spPr>
          <a:xfrm>
            <a:off x="9336027" y="4115178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01200" y="4034702"/>
            <a:ext cx="4572000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빠른 스터디 모집</a:t>
            </a:r>
            <a:r>
              <a:rPr lang="en-US" altLang="ko-KR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자유로운 스터디 관리 사이트</a:t>
            </a:r>
            <a:endParaRPr lang="en-US" sz="1900" b="1" spc="-3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42960" y="4694266"/>
            <a:ext cx="7432588" cy="190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학교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나이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자격증 설정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 본인의 정보를 설정할 수 있고</a:t>
            </a:r>
            <a:b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 정보를 기반으로 스터디 게시글을 작성하여 자신과 비슷한 사람들을 간단히 모으는 것이 목적</a:t>
            </a:r>
            <a:b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b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기능과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신규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인기 스터디를 확인하는 기능을 넣어 빠르게 확인하거나</a:t>
            </a:r>
            <a:b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스터디 관리 기능으로 효율적인 스터디 관리가 가능 </a:t>
            </a:r>
            <a:endParaRPr lang="en-US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BC98A843-50D5-FDF3-5D46-A3C62F06C594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프로젝트 주제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06C45-79B0-B9F3-3100-2CB5C3758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EDB8ED37-7C6B-D536-3AB4-40B74C77F501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11DB2E0-8AC9-57F4-E896-D9EE51582A20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AD600FE2-98C7-DC25-0EB1-A2B0DFD93814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334C4380-7BEB-9103-45A9-8C9CAD1FD17E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B205D6E-531A-A90C-458F-9597A8DDA23F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74103F6C-0174-48FF-C233-F78981C3A0E5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591832F4-9345-2A1C-74A1-35D67BCB9FF9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1CA4E6AF-E75F-B8E4-0B65-22204681B533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93350A8-8F54-0F74-955E-AD50B8A62B12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78AF7BB-6604-80F8-7B7A-2BE71BC9AA84}"/>
              </a:ext>
            </a:extLst>
          </p:cNvPr>
          <p:cNvSpPr txBox="1"/>
          <p:nvPr/>
        </p:nvSpPr>
        <p:spPr>
          <a:xfrm>
            <a:off x="9601200" y="4034702"/>
            <a:ext cx="4572000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빠른 </a:t>
            </a:r>
            <a:r>
              <a:rPr lang="ko-KR" altLang="en-US" sz="1900" b="1" spc="-38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터디</a:t>
            </a: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모집</a:t>
            </a:r>
            <a:r>
              <a:rPr lang="en-US" altLang="ko-KR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자유로운 스터디 관리 사이트</a:t>
            </a:r>
            <a:endParaRPr lang="en-US" sz="1900" b="1" spc="-3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06583CA8-04F6-B8BD-1CEE-6ACB58C43B1C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프로젝트 주요 기능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1AAE927B-5428-0BFE-8764-9EC6E0548A51}"/>
              </a:ext>
            </a:extLst>
          </p:cNvPr>
          <p:cNvSpPr txBox="1"/>
          <p:nvPr/>
        </p:nvSpPr>
        <p:spPr>
          <a:xfrm>
            <a:off x="5712919" y="5349707"/>
            <a:ext cx="3041374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-7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혁신 촉진</a:t>
            </a:r>
          </a:p>
        </p:txBody>
      </p:sp>
      <p:grpSp>
        <p:nvGrpSpPr>
          <p:cNvPr id="47" name="Group 14">
            <a:extLst>
              <a:ext uri="{FF2B5EF4-FFF2-40B4-BE49-F238E27FC236}">
                <a16:creationId xmlns:a16="http://schemas.microsoft.com/office/drawing/2014/main" id="{77601B53-F811-7C94-754A-16FE91C48256}"/>
              </a:ext>
            </a:extLst>
          </p:cNvPr>
          <p:cNvGrpSpPr/>
          <p:nvPr/>
        </p:nvGrpSpPr>
        <p:grpSpPr>
          <a:xfrm>
            <a:off x="7294026" y="3844756"/>
            <a:ext cx="3699945" cy="4292926"/>
            <a:chOff x="0" y="0"/>
            <a:chExt cx="867772" cy="10068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E09AB9E3-A060-C958-8CBA-BB90630B5028}"/>
                </a:ext>
              </a:extLst>
            </p:cNvPr>
            <p:cNvSpPr/>
            <p:nvPr/>
          </p:nvSpPr>
          <p:spPr>
            <a:xfrm>
              <a:off x="0" y="0"/>
              <a:ext cx="867772" cy="1006848"/>
            </a:xfrm>
            <a:custGeom>
              <a:avLst/>
              <a:gdLst/>
              <a:ahLst/>
              <a:cxnLst/>
              <a:rect l="l" t="t" r="r" b="b"/>
              <a:pathLst>
                <a:path w="867772" h="1006848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BD2540D1-9D23-130E-8FE8-BF67AD28F946}"/>
                </a:ext>
              </a:extLst>
            </p:cNvPr>
            <p:cNvSpPr txBox="1"/>
            <p:nvPr/>
          </p:nvSpPr>
          <p:spPr>
            <a:xfrm>
              <a:off x="0" y="-38100"/>
              <a:ext cx="867772" cy="104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0" name="AutoShape 24">
            <a:extLst>
              <a:ext uri="{FF2B5EF4-FFF2-40B4-BE49-F238E27FC236}">
                <a16:creationId xmlns:a16="http://schemas.microsoft.com/office/drawing/2014/main" id="{A67C68C8-732E-6EB9-FEBC-932228DD42ED}"/>
              </a:ext>
            </a:extLst>
          </p:cNvPr>
          <p:cNvSpPr/>
          <p:nvPr/>
        </p:nvSpPr>
        <p:spPr>
          <a:xfrm>
            <a:off x="7623312" y="5920330"/>
            <a:ext cx="2856430" cy="0"/>
          </a:xfrm>
          <a:prstGeom prst="line">
            <a:avLst/>
          </a:prstGeom>
          <a:ln w="1905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0CC94ABD-E66A-9D6E-A44C-1CB8D790655B}"/>
              </a:ext>
            </a:extLst>
          </p:cNvPr>
          <p:cNvSpPr/>
          <p:nvPr/>
        </p:nvSpPr>
        <p:spPr>
          <a:xfrm>
            <a:off x="8677498" y="4169036"/>
            <a:ext cx="933002" cy="998348"/>
          </a:xfrm>
          <a:custGeom>
            <a:avLst/>
            <a:gdLst/>
            <a:ahLst/>
            <a:cxnLst/>
            <a:rect l="l" t="t" r="r" b="b"/>
            <a:pathLst>
              <a:path w="933002" h="998348">
                <a:moveTo>
                  <a:pt x="0" y="0"/>
                </a:moveTo>
                <a:lnTo>
                  <a:pt x="933001" y="0"/>
                </a:lnTo>
                <a:lnTo>
                  <a:pt x="933001" y="998348"/>
                </a:lnTo>
                <a:lnTo>
                  <a:pt x="0" y="99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947CB893-8F30-0988-D01B-8A292F29A93E}"/>
              </a:ext>
            </a:extLst>
          </p:cNvPr>
          <p:cNvSpPr txBox="1"/>
          <p:nvPr/>
        </p:nvSpPr>
        <p:spPr>
          <a:xfrm>
            <a:off x="7623312" y="5349707"/>
            <a:ext cx="3041374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b="1" spc="-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 작성</a:t>
            </a:r>
            <a:endParaRPr lang="en-US" sz="2199" b="1" spc="-7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43357E71-E803-B81A-1160-5F9D139EFAC5}"/>
              </a:ext>
            </a:extLst>
          </p:cNvPr>
          <p:cNvSpPr txBox="1"/>
          <p:nvPr/>
        </p:nvSpPr>
        <p:spPr>
          <a:xfrm>
            <a:off x="7623312" y="6141515"/>
            <a:ext cx="3041374" cy="139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스터디 모집이나 커뮤니티에 쓰일 게시글 </a:t>
            </a:r>
            <a:r>
              <a:rPr lang="ko-KR" altLang="en-US" sz="1600" b="1" spc="-32" dirty="0" err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게시글</a:t>
            </a: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작성 기능</a:t>
            </a:r>
            <a:b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</a:b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자신의 </a:t>
            </a:r>
            <a:r>
              <a:rPr lang="ko-KR" altLang="en-US" sz="1600" b="1" spc="-32" dirty="0" err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정보등이</a:t>
            </a: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기입되며</a:t>
            </a:r>
            <a:b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</a:b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작성된 게시글은 마이페이지에서 확인 가능</a:t>
            </a:r>
            <a:endParaRPr lang="en-US" sz="1600" b="1" spc="-32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54" name="Group 14">
            <a:extLst>
              <a:ext uri="{FF2B5EF4-FFF2-40B4-BE49-F238E27FC236}">
                <a16:creationId xmlns:a16="http://schemas.microsoft.com/office/drawing/2014/main" id="{0AC9FDDF-77C4-3CC2-8535-C5B1E2B332D1}"/>
              </a:ext>
            </a:extLst>
          </p:cNvPr>
          <p:cNvGrpSpPr/>
          <p:nvPr/>
        </p:nvGrpSpPr>
        <p:grpSpPr>
          <a:xfrm>
            <a:off x="12616338" y="3844756"/>
            <a:ext cx="3699945" cy="4292926"/>
            <a:chOff x="0" y="0"/>
            <a:chExt cx="867772" cy="1006848"/>
          </a:xfrm>
        </p:grpSpPr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6FA59A64-4B29-A0EC-04C2-F10A499F1DE6}"/>
                </a:ext>
              </a:extLst>
            </p:cNvPr>
            <p:cNvSpPr/>
            <p:nvPr/>
          </p:nvSpPr>
          <p:spPr>
            <a:xfrm>
              <a:off x="0" y="0"/>
              <a:ext cx="867772" cy="1006848"/>
            </a:xfrm>
            <a:custGeom>
              <a:avLst/>
              <a:gdLst/>
              <a:ahLst/>
              <a:cxnLst/>
              <a:rect l="l" t="t" r="r" b="b"/>
              <a:pathLst>
                <a:path w="867772" h="1006848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6" name="TextBox 16">
              <a:extLst>
                <a:ext uri="{FF2B5EF4-FFF2-40B4-BE49-F238E27FC236}">
                  <a16:creationId xmlns:a16="http://schemas.microsoft.com/office/drawing/2014/main" id="{771907DB-AD7E-40B2-D70F-0AD953F7E752}"/>
                </a:ext>
              </a:extLst>
            </p:cNvPr>
            <p:cNvSpPr txBox="1"/>
            <p:nvPr/>
          </p:nvSpPr>
          <p:spPr>
            <a:xfrm>
              <a:off x="0" y="-38100"/>
              <a:ext cx="867772" cy="104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7" name="AutoShape 24">
            <a:extLst>
              <a:ext uri="{FF2B5EF4-FFF2-40B4-BE49-F238E27FC236}">
                <a16:creationId xmlns:a16="http://schemas.microsoft.com/office/drawing/2014/main" id="{E7FE2336-3202-5C1D-BC4E-524020D1A1D8}"/>
              </a:ext>
            </a:extLst>
          </p:cNvPr>
          <p:cNvSpPr/>
          <p:nvPr/>
        </p:nvSpPr>
        <p:spPr>
          <a:xfrm>
            <a:off x="12945624" y="5920330"/>
            <a:ext cx="2856430" cy="0"/>
          </a:xfrm>
          <a:prstGeom prst="line">
            <a:avLst/>
          </a:prstGeom>
          <a:ln w="1905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100D14B6-953E-0083-BA86-5BC1A9BDA2ED}"/>
              </a:ext>
            </a:extLst>
          </p:cNvPr>
          <p:cNvSpPr txBox="1"/>
          <p:nvPr/>
        </p:nvSpPr>
        <p:spPr>
          <a:xfrm>
            <a:off x="12945624" y="5349707"/>
            <a:ext cx="3041374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b="1" spc="-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</a:t>
            </a:r>
            <a:endParaRPr lang="en-US" sz="2199" b="1" spc="-7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76751BB3-EE03-1778-35A2-38F25F8137DB}"/>
              </a:ext>
            </a:extLst>
          </p:cNvPr>
          <p:cNvSpPr txBox="1"/>
          <p:nvPr/>
        </p:nvSpPr>
        <p:spPr>
          <a:xfrm>
            <a:off x="12945624" y="6141515"/>
            <a:ext cx="3041374" cy="167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자신의 각종 정보를 저장하는 기능</a:t>
            </a:r>
            <a:b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</a:b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회원가입 된 계정에 귀속되며</a:t>
            </a:r>
            <a:b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</a:b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자신의 정보를 게시글 작성 등의 기능에 이용하여 빠르게 스터디를 모집하거나</a:t>
            </a:r>
            <a: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스터디 관리를 자유롭게 할 수 있는 페이지</a:t>
            </a:r>
            <a:endParaRPr lang="en-US" sz="1600" b="1" spc="-32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61" name="Group 14">
            <a:extLst>
              <a:ext uri="{FF2B5EF4-FFF2-40B4-BE49-F238E27FC236}">
                <a16:creationId xmlns:a16="http://schemas.microsoft.com/office/drawing/2014/main" id="{53F2E6BE-D0AC-6727-A968-C197CED2BF53}"/>
              </a:ext>
            </a:extLst>
          </p:cNvPr>
          <p:cNvGrpSpPr/>
          <p:nvPr/>
        </p:nvGrpSpPr>
        <p:grpSpPr>
          <a:xfrm>
            <a:off x="1971714" y="3854281"/>
            <a:ext cx="3699945" cy="4292926"/>
            <a:chOff x="0" y="0"/>
            <a:chExt cx="867772" cy="1006848"/>
          </a:xfrm>
        </p:grpSpPr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51676140-0B9D-1AD5-0B5C-3864034AA2A7}"/>
                </a:ext>
              </a:extLst>
            </p:cNvPr>
            <p:cNvSpPr/>
            <p:nvPr/>
          </p:nvSpPr>
          <p:spPr>
            <a:xfrm>
              <a:off x="0" y="0"/>
              <a:ext cx="867772" cy="1006848"/>
            </a:xfrm>
            <a:custGeom>
              <a:avLst/>
              <a:gdLst/>
              <a:ahLst/>
              <a:cxnLst/>
              <a:rect l="l" t="t" r="r" b="b"/>
              <a:pathLst>
                <a:path w="867772" h="1006848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3" name="TextBox 16">
              <a:extLst>
                <a:ext uri="{FF2B5EF4-FFF2-40B4-BE49-F238E27FC236}">
                  <a16:creationId xmlns:a16="http://schemas.microsoft.com/office/drawing/2014/main" id="{C930191C-AEBC-B399-7548-E874654C58C9}"/>
                </a:ext>
              </a:extLst>
            </p:cNvPr>
            <p:cNvSpPr txBox="1"/>
            <p:nvPr/>
          </p:nvSpPr>
          <p:spPr>
            <a:xfrm>
              <a:off x="0" y="-38100"/>
              <a:ext cx="867772" cy="104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4" name="AutoShape 24">
            <a:extLst>
              <a:ext uri="{FF2B5EF4-FFF2-40B4-BE49-F238E27FC236}">
                <a16:creationId xmlns:a16="http://schemas.microsoft.com/office/drawing/2014/main" id="{0C918907-59D5-D909-1BD0-C40BAF8DDDC3}"/>
              </a:ext>
            </a:extLst>
          </p:cNvPr>
          <p:cNvSpPr/>
          <p:nvPr/>
        </p:nvSpPr>
        <p:spPr>
          <a:xfrm>
            <a:off x="2301000" y="5929855"/>
            <a:ext cx="2856430" cy="0"/>
          </a:xfrm>
          <a:prstGeom prst="line">
            <a:avLst/>
          </a:prstGeom>
          <a:ln w="1905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507401E7-931A-7647-7590-771E7204C7C9}"/>
              </a:ext>
            </a:extLst>
          </p:cNvPr>
          <p:cNvSpPr txBox="1"/>
          <p:nvPr/>
        </p:nvSpPr>
        <p:spPr>
          <a:xfrm>
            <a:off x="2301000" y="5359232"/>
            <a:ext cx="3041374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b="1" spc="-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 기능</a:t>
            </a:r>
            <a:endParaRPr lang="en-US" sz="2199" b="1" spc="-7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7" name="TextBox 38">
            <a:extLst>
              <a:ext uri="{FF2B5EF4-FFF2-40B4-BE49-F238E27FC236}">
                <a16:creationId xmlns:a16="http://schemas.microsoft.com/office/drawing/2014/main" id="{95986A64-B73E-EA56-55F0-99DC30EA9EF0}"/>
              </a:ext>
            </a:extLst>
          </p:cNvPr>
          <p:cNvSpPr txBox="1"/>
          <p:nvPr/>
        </p:nvSpPr>
        <p:spPr>
          <a:xfrm>
            <a:off x="2301000" y="6151040"/>
            <a:ext cx="3041374" cy="111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작성된 게시글을 찾는 검색 기능</a:t>
            </a:r>
            <a:b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</a:b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키워드나 내용을 통해서 검색이 가능하고</a:t>
            </a:r>
            <a:r>
              <a:rPr lang="en-US" altLang="ko-KR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1600" b="1" spc="-32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카테고리 검색을 통해서 자신이 원하는 스터디 찾기가 용이</a:t>
            </a:r>
            <a:endParaRPr lang="en-US" sz="1600" b="1" spc="-32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4" name="Freeform 27">
            <a:extLst>
              <a:ext uri="{FF2B5EF4-FFF2-40B4-BE49-F238E27FC236}">
                <a16:creationId xmlns:a16="http://schemas.microsoft.com/office/drawing/2014/main" id="{EC9E45DA-8995-DF59-6D56-2DE8007D3C88}"/>
              </a:ext>
            </a:extLst>
          </p:cNvPr>
          <p:cNvSpPr/>
          <p:nvPr/>
        </p:nvSpPr>
        <p:spPr>
          <a:xfrm>
            <a:off x="3371485" y="4169036"/>
            <a:ext cx="900402" cy="986496"/>
          </a:xfrm>
          <a:custGeom>
            <a:avLst/>
            <a:gdLst/>
            <a:ahLst/>
            <a:cxnLst/>
            <a:rect l="l" t="t" r="r" b="b"/>
            <a:pathLst>
              <a:path w="900402" h="986496">
                <a:moveTo>
                  <a:pt x="0" y="0"/>
                </a:moveTo>
                <a:lnTo>
                  <a:pt x="900402" y="0"/>
                </a:lnTo>
                <a:lnTo>
                  <a:pt x="900402" y="986497"/>
                </a:lnTo>
                <a:lnTo>
                  <a:pt x="0" y="986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87503BEF-0A37-3A9A-1365-4E271B74F07E}"/>
              </a:ext>
            </a:extLst>
          </p:cNvPr>
          <p:cNvSpPr/>
          <p:nvPr/>
        </p:nvSpPr>
        <p:spPr>
          <a:xfrm>
            <a:off x="13882162" y="4171624"/>
            <a:ext cx="1168296" cy="1066336"/>
          </a:xfrm>
          <a:custGeom>
            <a:avLst/>
            <a:gdLst/>
            <a:ahLst/>
            <a:cxnLst/>
            <a:rect l="l" t="t" r="r" b="b"/>
            <a:pathLst>
              <a:path w="1168296" h="1066336">
                <a:moveTo>
                  <a:pt x="0" y="0"/>
                </a:moveTo>
                <a:lnTo>
                  <a:pt x="1168296" y="0"/>
                </a:lnTo>
                <a:lnTo>
                  <a:pt x="1168296" y="1066336"/>
                </a:lnTo>
                <a:lnTo>
                  <a:pt x="0" y="1066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81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D746E-AC36-88E9-3C27-E943E243B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845209-F48E-2CEB-7D50-F434750EB06F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D46782-A2CE-A3C1-D288-5B4CF168A956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1ED15-62D8-B33F-0CC9-E305396D68DC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2D1F538-4549-A092-6E2A-A31CF76A285F}"/>
              </a:ext>
            </a:extLst>
          </p:cNvPr>
          <p:cNvGrpSpPr/>
          <p:nvPr/>
        </p:nvGrpSpPr>
        <p:grpSpPr>
          <a:xfrm>
            <a:off x="702010" y="743720"/>
            <a:ext cx="17081900" cy="8589468"/>
            <a:chOff x="0" y="0"/>
            <a:chExt cx="4146476" cy="20850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FB2482-A710-5298-393A-7E4022124031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3C4568-9D5A-C97F-0451-59ABED28493C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DA045E30-53B5-7CAB-D686-AB62901EFB59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5D8185-FF46-56BF-8C0F-DA635DB3DACE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2D1CB0-AD0A-1891-DB08-9352011D2E70}"/>
              </a:ext>
            </a:extLst>
          </p:cNvPr>
          <p:cNvSpPr txBox="1"/>
          <p:nvPr/>
        </p:nvSpPr>
        <p:spPr>
          <a:xfrm>
            <a:off x="4191000" y="5038454"/>
            <a:ext cx="10317450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IIS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8800" b="1" spc="-6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sz="8800" b="1" spc="-6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2175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AE929-B98E-CE3F-4C1F-A4E9CDD8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21D53E5C-2B91-8A2F-4908-7B6269B09D22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97B9928D-230A-57F2-686F-4CBEDF274533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3E06BEE9-9837-BAC8-ED93-9E0F5F17EE7E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9A58F02C-ACC7-2F8F-3900-33AB9BB20E14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868887A-BC18-DB00-A9A5-5B032DCD5BC7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5470DC31-389F-2BCC-84A7-EE93D8B5E125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8B6D7BFB-A8B0-CE4A-E4B2-D224B760A3B6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ED2E4D25-FC97-1DD0-D54C-9351B80C46F6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C2AF176-76A6-E4DB-C847-BF4E723ADBBD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22523CA5-AF21-D1D2-46E7-0F6C09D07F7E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사이트 구성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790DCEC7-2D0B-8B39-C47F-105F6C6FD217}"/>
              </a:ext>
            </a:extLst>
          </p:cNvPr>
          <p:cNvGrpSpPr/>
          <p:nvPr/>
        </p:nvGrpSpPr>
        <p:grpSpPr>
          <a:xfrm>
            <a:off x="2915106" y="4824618"/>
            <a:ext cx="2832651" cy="442671"/>
            <a:chOff x="0" y="0"/>
            <a:chExt cx="746048" cy="116588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E21E5841-B453-6C6C-7FA3-201498AC0BF7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10268DCB-D5CF-EC51-3F33-911C84E896C4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2" name="Freeform 14">
            <a:extLst>
              <a:ext uri="{FF2B5EF4-FFF2-40B4-BE49-F238E27FC236}">
                <a16:creationId xmlns:a16="http://schemas.microsoft.com/office/drawing/2014/main" id="{713D0464-E809-61CC-4CBB-1F5E64AEB400}"/>
              </a:ext>
            </a:extLst>
          </p:cNvPr>
          <p:cNvSpPr/>
          <p:nvPr/>
        </p:nvSpPr>
        <p:spPr>
          <a:xfrm>
            <a:off x="3074961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3" name="Group 15">
            <a:extLst>
              <a:ext uri="{FF2B5EF4-FFF2-40B4-BE49-F238E27FC236}">
                <a16:creationId xmlns:a16="http://schemas.microsoft.com/office/drawing/2014/main" id="{E40DF81F-A4FB-23EF-559B-9FCC5DB83277}"/>
              </a:ext>
            </a:extLst>
          </p:cNvPr>
          <p:cNvGrpSpPr/>
          <p:nvPr/>
        </p:nvGrpSpPr>
        <p:grpSpPr>
          <a:xfrm>
            <a:off x="2908542" y="5378702"/>
            <a:ext cx="2839215" cy="1452381"/>
            <a:chOff x="0" y="0"/>
            <a:chExt cx="747777" cy="382520"/>
          </a:xfrm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77C88DCF-AD1C-EDB7-6D90-D4DB05617095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D6B485D-4A69-02DD-9DE6-7217595DA845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6" name="Group 18">
            <a:extLst>
              <a:ext uri="{FF2B5EF4-FFF2-40B4-BE49-F238E27FC236}">
                <a16:creationId xmlns:a16="http://schemas.microsoft.com/office/drawing/2014/main" id="{21DE58CA-98F3-2882-EFE0-DF824DA175F6}"/>
              </a:ext>
            </a:extLst>
          </p:cNvPr>
          <p:cNvGrpSpPr/>
          <p:nvPr/>
        </p:nvGrpSpPr>
        <p:grpSpPr>
          <a:xfrm>
            <a:off x="6060857" y="4824618"/>
            <a:ext cx="2832651" cy="442671"/>
            <a:chOff x="0" y="0"/>
            <a:chExt cx="746048" cy="116588"/>
          </a:xfrm>
        </p:grpSpPr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D1B7F27E-08E5-1341-645C-A1540EC611DD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1502BD09-D7DC-1B4D-DE63-8E3D58B226A6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9" name="Freeform 21">
            <a:extLst>
              <a:ext uri="{FF2B5EF4-FFF2-40B4-BE49-F238E27FC236}">
                <a16:creationId xmlns:a16="http://schemas.microsoft.com/office/drawing/2014/main" id="{46713DC2-A114-8CB7-6CF9-2B010722A007}"/>
              </a:ext>
            </a:extLst>
          </p:cNvPr>
          <p:cNvSpPr/>
          <p:nvPr/>
        </p:nvSpPr>
        <p:spPr>
          <a:xfrm>
            <a:off x="6220713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0" name="Group 22">
            <a:extLst>
              <a:ext uri="{FF2B5EF4-FFF2-40B4-BE49-F238E27FC236}">
                <a16:creationId xmlns:a16="http://schemas.microsoft.com/office/drawing/2014/main" id="{B003DA2D-2D47-FA4E-FB4D-7E3A047BDC45}"/>
              </a:ext>
            </a:extLst>
          </p:cNvPr>
          <p:cNvGrpSpPr/>
          <p:nvPr/>
        </p:nvGrpSpPr>
        <p:grpSpPr>
          <a:xfrm>
            <a:off x="9204872" y="4824618"/>
            <a:ext cx="2832651" cy="442671"/>
            <a:chOff x="0" y="0"/>
            <a:chExt cx="746048" cy="116588"/>
          </a:xfrm>
        </p:grpSpPr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0F876EF7-D540-893C-CD9D-CA1CF96732A2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02" name="TextBox 24">
              <a:extLst>
                <a:ext uri="{FF2B5EF4-FFF2-40B4-BE49-F238E27FC236}">
                  <a16:creationId xmlns:a16="http://schemas.microsoft.com/office/drawing/2014/main" id="{82445DC7-A22D-F830-53A9-182F9D212B73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3" name="Group 25">
            <a:extLst>
              <a:ext uri="{FF2B5EF4-FFF2-40B4-BE49-F238E27FC236}">
                <a16:creationId xmlns:a16="http://schemas.microsoft.com/office/drawing/2014/main" id="{FD471608-B7A9-E082-4AA0-22694CCE1777}"/>
              </a:ext>
            </a:extLst>
          </p:cNvPr>
          <p:cNvGrpSpPr/>
          <p:nvPr/>
        </p:nvGrpSpPr>
        <p:grpSpPr>
          <a:xfrm>
            <a:off x="6054293" y="5378702"/>
            <a:ext cx="2839215" cy="1452381"/>
            <a:chOff x="0" y="0"/>
            <a:chExt cx="747777" cy="382520"/>
          </a:xfrm>
        </p:grpSpPr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C79BE79D-16BD-E94E-A36B-83B2ADFEB471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5" name="TextBox 27">
              <a:extLst>
                <a:ext uri="{FF2B5EF4-FFF2-40B4-BE49-F238E27FC236}">
                  <a16:creationId xmlns:a16="http://schemas.microsoft.com/office/drawing/2014/main" id="{A8F43A3B-B676-B8C9-5851-0546AA9F4A0D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6" name="Freeform 28">
            <a:extLst>
              <a:ext uri="{FF2B5EF4-FFF2-40B4-BE49-F238E27FC236}">
                <a16:creationId xmlns:a16="http://schemas.microsoft.com/office/drawing/2014/main" id="{0E00DCBA-77E8-2E20-C9E2-3C54EDFD01BB}"/>
              </a:ext>
            </a:extLst>
          </p:cNvPr>
          <p:cNvSpPr/>
          <p:nvPr/>
        </p:nvSpPr>
        <p:spPr>
          <a:xfrm>
            <a:off x="9364727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7" name="Group 29">
            <a:extLst>
              <a:ext uri="{FF2B5EF4-FFF2-40B4-BE49-F238E27FC236}">
                <a16:creationId xmlns:a16="http://schemas.microsoft.com/office/drawing/2014/main" id="{763A6490-CC14-F8D7-088E-22D5001C4114}"/>
              </a:ext>
            </a:extLst>
          </p:cNvPr>
          <p:cNvGrpSpPr/>
          <p:nvPr/>
        </p:nvGrpSpPr>
        <p:grpSpPr>
          <a:xfrm>
            <a:off x="9198308" y="5378702"/>
            <a:ext cx="2839215" cy="1452381"/>
            <a:chOff x="0" y="0"/>
            <a:chExt cx="747777" cy="382520"/>
          </a:xfrm>
        </p:grpSpPr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8739BF4C-B6AD-E5EA-4BE6-CA3900D2FC81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9" name="TextBox 31">
              <a:extLst>
                <a:ext uri="{FF2B5EF4-FFF2-40B4-BE49-F238E27FC236}">
                  <a16:creationId xmlns:a16="http://schemas.microsoft.com/office/drawing/2014/main" id="{301B7BC7-8024-737A-81E4-F14E9651B3C1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0" name="Group 32">
            <a:extLst>
              <a:ext uri="{FF2B5EF4-FFF2-40B4-BE49-F238E27FC236}">
                <a16:creationId xmlns:a16="http://schemas.microsoft.com/office/drawing/2014/main" id="{B50A5C77-8957-C67A-C3BB-D031CD9A6C24}"/>
              </a:ext>
            </a:extLst>
          </p:cNvPr>
          <p:cNvGrpSpPr/>
          <p:nvPr/>
        </p:nvGrpSpPr>
        <p:grpSpPr>
          <a:xfrm>
            <a:off x="12342323" y="5378702"/>
            <a:ext cx="2839215" cy="1452381"/>
            <a:chOff x="0" y="0"/>
            <a:chExt cx="747777" cy="382520"/>
          </a:xfrm>
        </p:grpSpPr>
        <p:sp>
          <p:nvSpPr>
            <p:cNvPr id="111" name="Freeform 33">
              <a:extLst>
                <a:ext uri="{FF2B5EF4-FFF2-40B4-BE49-F238E27FC236}">
                  <a16:creationId xmlns:a16="http://schemas.microsoft.com/office/drawing/2014/main" id="{01E09217-7152-1ED1-EFAB-F471F99BAEA4}"/>
                </a:ext>
              </a:extLst>
            </p:cNvPr>
            <p:cNvSpPr/>
            <p:nvPr/>
          </p:nvSpPr>
          <p:spPr>
            <a:xfrm>
              <a:off x="0" y="0"/>
              <a:ext cx="747777" cy="382520"/>
            </a:xfrm>
            <a:custGeom>
              <a:avLst/>
              <a:gdLst/>
              <a:ahLst/>
              <a:cxnLst/>
              <a:rect l="l" t="t" r="r" b="b"/>
              <a:pathLst>
                <a:path w="747777" h="382520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2" name="TextBox 34">
              <a:extLst>
                <a:ext uri="{FF2B5EF4-FFF2-40B4-BE49-F238E27FC236}">
                  <a16:creationId xmlns:a16="http://schemas.microsoft.com/office/drawing/2014/main" id="{A03FB763-9D71-1A68-5A73-6E7F3D47E4C7}"/>
                </a:ext>
              </a:extLst>
            </p:cNvPr>
            <p:cNvSpPr txBox="1"/>
            <p:nvPr/>
          </p:nvSpPr>
          <p:spPr>
            <a:xfrm>
              <a:off x="0" y="-38100"/>
              <a:ext cx="747777" cy="42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3" name="Group 35">
            <a:extLst>
              <a:ext uri="{FF2B5EF4-FFF2-40B4-BE49-F238E27FC236}">
                <a16:creationId xmlns:a16="http://schemas.microsoft.com/office/drawing/2014/main" id="{EA58D84D-3E50-63EE-F023-3413DD642FC3}"/>
              </a:ext>
            </a:extLst>
          </p:cNvPr>
          <p:cNvGrpSpPr/>
          <p:nvPr/>
        </p:nvGrpSpPr>
        <p:grpSpPr>
          <a:xfrm>
            <a:off x="12348886" y="4824618"/>
            <a:ext cx="2832651" cy="442671"/>
            <a:chOff x="0" y="0"/>
            <a:chExt cx="746048" cy="116588"/>
          </a:xfrm>
        </p:grpSpPr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794E08DD-A209-DD28-DA60-EF80B152E679}"/>
                </a:ext>
              </a:extLst>
            </p:cNvPr>
            <p:cNvSpPr/>
            <p:nvPr/>
          </p:nvSpPr>
          <p:spPr>
            <a:xfrm>
              <a:off x="0" y="0"/>
              <a:ext cx="746048" cy="116588"/>
            </a:xfrm>
            <a:custGeom>
              <a:avLst/>
              <a:gdLst/>
              <a:ahLst/>
              <a:cxnLst/>
              <a:rect l="l" t="t" r="r" b="b"/>
              <a:pathLst>
                <a:path w="746048" h="11658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15" name="TextBox 37">
              <a:extLst>
                <a:ext uri="{FF2B5EF4-FFF2-40B4-BE49-F238E27FC236}">
                  <a16:creationId xmlns:a16="http://schemas.microsoft.com/office/drawing/2014/main" id="{425418C3-B51B-27FA-9089-9BD41136BC84}"/>
                </a:ext>
              </a:extLst>
            </p:cNvPr>
            <p:cNvSpPr txBox="1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6" name="Freeform 38">
            <a:extLst>
              <a:ext uri="{FF2B5EF4-FFF2-40B4-BE49-F238E27FC236}">
                <a16:creationId xmlns:a16="http://schemas.microsoft.com/office/drawing/2014/main" id="{D29A90F5-19CE-0AFB-158D-327D55DCC6E9}"/>
              </a:ext>
            </a:extLst>
          </p:cNvPr>
          <p:cNvSpPr/>
          <p:nvPr/>
        </p:nvSpPr>
        <p:spPr>
          <a:xfrm>
            <a:off x="12508742" y="4946326"/>
            <a:ext cx="172107" cy="199256"/>
          </a:xfrm>
          <a:custGeom>
            <a:avLst/>
            <a:gdLst/>
            <a:ahLst/>
            <a:cxnLst/>
            <a:rect l="l" t="t" r="r" b="b"/>
            <a:pathLst>
              <a:path w="172107" h="199256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7" name="Group 39">
            <a:extLst>
              <a:ext uri="{FF2B5EF4-FFF2-40B4-BE49-F238E27FC236}">
                <a16:creationId xmlns:a16="http://schemas.microsoft.com/office/drawing/2014/main" id="{69795515-8336-9E72-068F-AF5CD6ED8725}"/>
              </a:ext>
            </a:extLst>
          </p:cNvPr>
          <p:cNvGrpSpPr/>
          <p:nvPr/>
        </p:nvGrpSpPr>
        <p:grpSpPr>
          <a:xfrm>
            <a:off x="4110113" y="4114592"/>
            <a:ext cx="436073" cy="436073"/>
            <a:chOff x="0" y="0"/>
            <a:chExt cx="812800" cy="812800"/>
          </a:xfrm>
        </p:grpSpPr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827380B4-41EF-AE02-A09E-E6EA86E549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9" name="TextBox 41">
              <a:extLst>
                <a:ext uri="{FF2B5EF4-FFF2-40B4-BE49-F238E27FC236}">
                  <a16:creationId xmlns:a16="http://schemas.microsoft.com/office/drawing/2014/main" id="{7460CCDE-470F-8093-1F5B-5370097871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42">
            <a:extLst>
              <a:ext uri="{FF2B5EF4-FFF2-40B4-BE49-F238E27FC236}">
                <a16:creationId xmlns:a16="http://schemas.microsoft.com/office/drawing/2014/main" id="{7D809FE6-95C3-3FCE-57D3-8C7C8BC10633}"/>
              </a:ext>
            </a:extLst>
          </p:cNvPr>
          <p:cNvGrpSpPr/>
          <p:nvPr/>
        </p:nvGrpSpPr>
        <p:grpSpPr>
          <a:xfrm>
            <a:off x="7255864" y="4114592"/>
            <a:ext cx="436073" cy="436073"/>
            <a:chOff x="0" y="0"/>
            <a:chExt cx="812800" cy="812800"/>
          </a:xfrm>
        </p:grpSpPr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AC210689-A24B-E583-905A-79ABC1CDA8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2" name="TextBox 44">
              <a:extLst>
                <a:ext uri="{FF2B5EF4-FFF2-40B4-BE49-F238E27FC236}">
                  <a16:creationId xmlns:a16="http://schemas.microsoft.com/office/drawing/2014/main" id="{B33579AA-3735-E66B-85AF-AF9753BBA5E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3" name="Group 45">
            <a:extLst>
              <a:ext uri="{FF2B5EF4-FFF2-40B4-BE49-F238E27FC236}">
                <a16:creationId xmlns:a16="http://schemas.microsoft.com/office/drawing/2014/main" id="{B37FFCD3-F3DE-65DC-3655-A2AC8C30DAA8}"/>
              </a:ext>
            </a:extLst>
          </p:cNvPr>
          <p:cNvGrpSpPr/>
          <p:nvPr/>
        </p:nvGrpSpPr>
        <p:grpSpPr>
          <a:xfrm>
            <a:off x="10399879" y="4114592"/>
            <a:ext cx="436073" cy="436073"/>
            <a:chOff x="0" y="0"/>
            <a:chExt cx="812800" cy="812800"/>
          </a:xfrm>
        </p:grpSpPr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39263010-60A4-B448-1A7B-2D9F2D3824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5" name="TextBox 47">
              <a:extLst>
                <a:ext uri="{FF2B5EF4-FFF2-40B4-BE49-F238E27FC236}">
                  <a16:creationId xmlns:a16="http://schemas.microsoft.com/office/drawing/2014/main" id="{F1B29C9A-DFC4-6AE2-40FA-0310D090D09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6" name="Group 48">
            <a:extLst>
              <a:ext uri="{FF2B5EF4-FFF2-40B4-BE49-F238E27FC236}">
                <a16:creationId xmlns:a16="http://schemas.microsoft.com/office/drawing/2014/main" id="{BA110856-D3A6-ADA6-E5D3-491B5CEF4748}"/>
              </a:ext>
            </a:extLst>
          </p:cNvPr>
          <p:cNvGrpSpPr/>
          <p:nvPr/>
        </p:nvGrpSpPr>
        <p:grpSpPr>
          <a:xfrm>
            <a:off x="13543893" y="4114592"/>
            <a:ext cx="436073" cy="436073"/>
            <a:chOff x="0" y="0"/>
            <a:chExt cx="812800" cy="812800"/>
          </a:xfrm>
        </p:grpSpPr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3C32F43B-A959-1D0C-442E-FCEDE298F9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8" name="TextBox 50">
              <a:extLst>
                <a:ext uri="{FF2B5EF4-FFF2-40B4-BE49-F238E27FC236}">
                  <a16:creationId xmlns:a16="http://schemas.microsoft.com/office/drawing/2014/main" id="{B9309FC6-6DF6-A306-FE0E-98BF5F63F1F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9" name="TextBox 51">
            <a:extLst>
              <a:ext uri="{FF2B5EF4-FFF2-40B4-BE49-F238E27FC236}">
                <a16:creationId xmlns:a16="http://schemas.microsoft.com/office/drawing/2014/main" id="{1D5BBD44-9F31-2691-A092-C30F8C5C692D}"/>
              </a:ext>
            </a:extLst>
          </p:cNvPr>
          <p:cNvSpPr txBox="1"/>
          <p:nvPr/>
        </p:nvSpPr>
        <p:spPr>
          <a:xfrm>
            <a:off x="3321582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React, JS</a:t>
            </a:r>
          </a:p>
        </p:txBody>
      </p:sp>
      <p:sp>
        <p:nvSpPr>
          <p:cNvPr id="130" name="TextBox 52">
            <a:extLst>
              <a:ext uri="{FF2B5EF4-FFF2-40B4-BE49-F238E27FC236}">
                <a16:creationId xmlns:a16="http://schemas.microsoft.com/office/drawing/2014/main" id="{3B9F1FC2-EDA1-B1A0-5CC9-7050726BE242}"/>
              </a:ext>
            </a:extLst>
          </p:cNvPr>
          <p:cNvSpPr txBox="1"/>
          <p:nvPr/>
        </p:nvSpPr>
        <p:spPr>
          <a:xfrm>
            <a:off x="3161015" y="5585195"/>
            <a:ext cx="2402225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pc="-7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리엑트와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JSX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사용하여</a:t>
            </a:r>
            <a:b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 페이지를 구성</a:t>
            </a:r>
            <a:endParaRPr lang="en-US" sz="1800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1" name="TextBox 53">
            <a:extLst>
              <a:ext uri="{FF2B5EF4-FFF2-40B4-BE49-F238E27FC236}">
                <a16:creationId xmlns:a16="http://schemas.microsoft.com/office/drawing/2014/main" id="{D2595FAD-F863-A96E-07C4-D4DFF8128EB4}"/>
              </a:ext>
            </a:extLst>
          </p:cNvPr>
          <p:cNvSpPr txBox="1"/>
          <p:nvPr/>
        </p:nvSpPr>
        <p:spPr>
          <a:xfrm>
            <a:off x="6467334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</a:p>
        </p:txBody>
      </p:sp>
      <p:sp>
        <p:nvSpPr>
          <p:cNvPr id="132" name="TextBox 54">
            <a:extLst>
              <a:ext uri="{FF2B5EF4-FFF2-40B4-BE49-F238E27FC236}">
                <a16:creationId xmlns:a16="http://schemas.microsoft.com/office/drawing/2014/main" id="{C95D0C42-3B3F-97CB-6B81-B8D03B914324}"/>
              </a:ext>
            </a:extLst>
          </p:cNvPr>
          <p:cNvSpPr txBox="1"/>
          <p:nvPr/>
        </p:nvSpPr>
        <p:spPr>
          <a:xfrm>
            <a:off x="6306766" y="5585195"/>
            <a:ext cx="2402225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IIS</a:t>
            </a:r>
            <a:r>
              <a:rPr lang="ko-KR" alt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통해서 </a:t>
            </a:r>
            <a:r>
              <a:rPr lang="en-US" altLang="ko-KR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React</a:t>
            </a:r>
            <a:r>
              <a:rPr lang="ko-KR" alt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프로젝트의 빌드를 호스팅</a:t>
            </a:r>
            <a:endParaRPr lang="en-US" sz="1800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3" name="TextBox 55">
            <a:extLst>
              <a:ext uri="{FF2B5EF4-FFF2-40B4-BE49-F238E27FC236}">
                <a16:creationId xmlns:a16="http://schemas.microsoft.com/office/drawing/2014/main" id="{994705D9-7236-AC5A-455B-529EE35A829E}"/>
              </a:ext>
            </a:extLst>
          </p:cNvPr>
          <p:cNvSpPr txBox="1"/>
          <p:nvPr/>
        </p:nvSpPr>
        <p:spPr>
          <a:xfrm>
            <a:off x="9611348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Express</a:t>
            </a:r>
          </a:p>
        </p:txBody>
      </p:sp>
      <p:sp>
        <p:nvSpPr>
          <p:cNvPr id="134" name="AutoShape 56">
            <a:extLst>
              <a:ext uri="{FF2B5EF4-FFF2-40B4-BE49-F238E27FC236}">
                <a16:creationId xmlns:a16="http://schemas.microsoft.com/office/drawing/2014/main" id="{E686FDC1-D892-8345-2BE2-CDA06C1C57FC}"/>
              </a:ext>
            </a:extLst>
          </p:cNvPr>
          <p:cNvSpPr/>
          <p:nvPr/>
        </p:nvSpPr>
        <p:spPr>
          <a:xfrm flipV="1">
            <a:off x="2908542" y="4332629"/>
            <a:ext cx="12272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5" name="TextBox 57">
            <a:extLst>
              <a:ext uri="{FF2B5EF4-FFF2-40B4-BE49-F238E27FC236}">
                <a16:creationId xmlns:a16="http://schemas.microsoft.com/office/drawing/2014/main" id="{B4D1F41C-AB73-ED58-182B-643CB2C7D297}"/>
              </a:ext>
            </a:extLst>
          </p:cNvPr>
          <p:cNvSpPr txBox="1"/>
          <p:nvPr/>
        </p:nvSpPr>
        <p:spPr>
          <a:xfrm>
            <a:off x="12755363" y="4874822"/>
            <a:ext cx="224165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-3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MySQL</a:t>
            </a:r>
          </a:p>
        </p:txBody>
      </p:sp>
      <p:sp>
        <p:nvSpPr>
          <p:cNvPr id="136" name="TextBox 58">
            <a:extLst>
              <a:ext uri="{FF2B5EF4-FFF2-40B4-BE49-F238E27FC236}">
                <a16:creationId xmlns:a16="http://schemas.microsoft.com/office/drawing/2014/main" id="{DB57D4E0-4D43-C5D6-60EA-FFAE1091527C}"/>
              </a:ext>
            </a:extLst>
          </p:cNvPr>
          <p:cNvSpPr txBox="1"/>
          <p:nvPr/>
        </p:nvSpPr>
        <p:spPr>
          <a:xfrm>
            <a:off x="9450781" y="5585195"/>
            <a:ext cx="2402225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로직을 처리하여 응답을 돌려주는 프레임 워크</a:t>
            </a:r>
            <a:endParaRPr lang="en-US" sz="1800" spc="-7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7" name="TextBox 59">
            <a:extLst>
              <a:ext uri="{FF2B5EF4-FFF2-40B4-BE49-F238E27FC236}">
                <a16:creationId xmlns:a16="http://schemas.microsoft.com/office/drawing/2014/main" id="{CDAA8AC7-5788-61D1-98FE-0FD3C59C8B3D}"/>
              </a:ext>
            </a:extLst>
          </p:cNvPr>
          <p:cNvSpPr txBox="1"/>
          <p:nvPr/>
        </p:nvSpPr>
        <p:spPr>
          <a:xfrm>
            <a:off x="12594795" y="5585195"/>
            <a:ext cx="2402225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사이트의 데이터를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altLang="ko-KR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관리함</a:t>
            </a:r>
            <a:r>
              <a:rPr lang="en-US" sz="1800" spc="-7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138" name="TextBox 62">
            <a:extLst>
              <a:ext uri="{FF2B5EF4-FFF2-40B4-BE49-F238E27FC236}">
                <a16:creationId xmlns:a16="http://schemas.microsoft.com/office/drawing/2014/main" id="{E26CC9C4-F17A-AF54-D4DA-049BB3DCDD51}"/>
              </a:ext>
            </a:extLst>
          </p:cNvPr>
          <p:cNvSpPr txBox="1"/>
          <p:nvPr/>
        </p:nvSpPr>
        <p:spPr>
          <a:xfrm>
            <a:off x="4012318" y="4151971"/>
            <a:ext cx="63166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1</a:t>
            </a:r>
          </a:p>
        </p:txBody>
      </p:sp>
      <p:sp>
        <p:nvSpPr>
          <p:cNvPr id="139" name="TextBox 63">
            <a:extLst>
              <a:ext uri="{FF2B5EF4-FFF2-40B4-BE49-F238E27FC236}">
                <a16:creationId xmlns:a16="http://schemas.microsoft.com/office/drawing/2014/main" id="{BC479825-ACBD-D006-EB47-A2C4A123BAB8}"/>
              </a:ext>
            </a:extLst>
          </p:cNvPr>
          <p:cNvSpPr txBox="1"/>
          <p:nvPr/>
        </p:nvSpPr>
        <p:spPr>
          <a:xfrm>
            <a:off x="7158069" y="4151971"/>
            <a:ext cx="63166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2</a:t>
            </a:r>
          </a:p>
        </p:txBody>
      </p:sp>
      <p:sp>
        <p:nvSpPr>
          <p:cNvPr id="140" name="TextBox 64">
            <a:extLst>
              <a:ext uri="{FF2B5EF4-FFF2-40B4-BE49-F238E27FC236}">
                <a16:creationId xmlns:a16="http://schemas.microsoft.com/office/drawing/2014/main" id="{2E9E1A34-18A1-37C2-939D-2086EDBA828B}"/>
              </a:ext>
            </a:extLst>
          </p:cNvPr>
          <p:cNvSpPr txBox="1"/>
          <p:nvPr/>
        </p:nvSpPr>
        <p:spPr>
          <a:xfrm>
            <a:off x="10302084" y="4151971"/>
            <a:ext cx="63166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3</a:t>
            </a:r>
          </a:p>
        </p:txBody>
      </p:sp>
      <p:sp>
        <p:nvSpPr>
          <p:cNvPr id="141" name="TextBox 65">
            <a:extLst>
              <a:ext uri="{FF2B5EF4-FFF2-40B4-BE49-F238E27FC236}">
                <a16:creationId xmlns:a16="http://schemas.microsoft.com/office/drawing/2014/main" id="{5DE27F77-2C63-9206-01C0-D6F2CFA8A128}"/>
              </a:ext>
            </a:extLst>
          </p:cNvPr>
          <p:cNvSpPr txBox="1"/>
          <p:nvPr/>
        </p:nvSpPr>
        <p:spPr>
          <a:xfrm>
            <a:off x="13446099" y="4151971"/>
            <a:ext cx="63166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4</a:t>
            </a:r>
          </a:p>
        </p:txBody>
      </p:sp>
      <p:sp>
        <p:nvSpPr>
          <p:cNvPr id="142" name="TextBox 66">
            <a:extLst>
              <a:ext uri="{FF2B5EF4-FFF2-40B4-BE49-F238E27FC236}">
                <a16:creationId xmlns:a16="http://schemas.microsoft.com/office/drawing/2014/main" id="{CB87171C-AE38-1C0D-6299-851ACE17B461}"/>
              </a:ext>
            </a:extLst>
          </p:cNvPr>
          <p:cNvSpPr txBox="1"/>
          <p:nvPr/>
        </p:nvSpPr>
        <p:spPr>
          <a:xfrm>
            <a:off x="3886017" y="7502390"/>
            <a:ext cx="10515965" cy="372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65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 모든 단계는 프로젝트의 성공을 위해 체계적이고 꼼꼼하게 관리되어야 합니다.</a:t>
            </a:r>
          </a:p>
        </p:txBody>
      </p:sp>
    </p:spTree>
    <p:extLst>
      <p:ext uri="{BB962C8B-B14F-4D97-AF65-F5344CB8AC3E}">
        <p14:creationId xmlns:p14="http://schemas.microsoft.com/office/powerpoint/2010/main" val="373869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C171A-D05B-CF84-3268-D0B9DFD2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E8B26D68-1617-D22A-EF4E-E78E573F187E}"/>
              </a:ext>
            </a:extLst>
          </p:cNvPr>
          <p:cNvGrpSpPr/>
          <p:nvPr/>
        </p:nvGrpSpPr>
        <p:grpSpPr>
          <a:xfrm>
            <a:off x="1371135" y="1288963"/>
            <a:ext cx="15743650" cy="7916543"/>
            <a:chOff x="0" y="0"/>
            <a:chExt cx="4146476" cy="2085015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204E854-DF60-E1F5-54B9-7708CB600F02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D562967E-2BB7-393F-5099-25364C56C9AB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F9FC6F52-34FD-D52A-D13F-CEE6DFDD94AD}"/>
              </a:ext>
            </a:extLst>
          </p:cNvPr>
          <p:cNvGrpSpPr/>
          <p:nvPr/>
        </p:nvGrpSpPr>
        <p:grpSpPr>
          <a:xfrm>
            <a:off x="702010" y="747195"/>
            <a:ext cx="17081900" cy="8589468"/>
            <a:chOff x="0" y="0"/>
            <a:chExt cx="4146476" cy="208501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D0E2E48-3A16-DD9A-8120-6DE47A7B5D5A}"/>
                </a:ext>
              </a:extLst>
            </p:cNvPr>
            <p:cNvSpPr/>
            <p:nvPr/>
          </p:nvSpPr>
          <p:spPr>
            <a:xfrm>
              <a:off x="0" y="0"/>
              <a:ext cx="4146476" cy="2085015"/>
            </a:xfrm>
            <a:custGeom>
              <a:avLst/>
              <a:gdLst/>
              <a:ahLst/>
              <a:cxnLst/>
              <a:rect l="l" t="t" r="r" b="b"/>
              <a:pathLst>
                <a:path w="4146476" h="2085015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BA0AC608-FC44-0A38-F18C-0874939EA959}"/>
                </a:ext>
              </a:extLst>
            </p:cNvPr>
            <p:cNvSpPr txBox="1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62B1D1A9-5572-66F7-B920-C8EC98B860F3}"/>
              </a:ext>
            </a:extLst>
          </p:cNvPr>
          <p:cNvSpPr/>
          <p:nvPr/>
        </p:nvSpPr>
        <p:spPr>
          <a:xfrm flipV="1">
            <a:off x="702010" y="1354003"/>
            <a:ext cx="17081900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6962773-C64A-4A86-A89B-CCD4EF829C59}"/>
              </a:ext>
            </a:extLst>
          </p:cNvPr>
          <p:cNvSpPr/>
          <p:nvPr/>
        </p:nvSpPr>
        <p:spPr>
          <a:xfrm>
            <a:off x="914400" y="953812"/>
            <a:ext cx="747888" cy="245868"/>
          </a:xfrm>
          <a:custGeom>
            <a:avLst/>
            <a:gdLst/>
            <a:ahLst/>
            <a:cxnLst/>
            <a:rect l="l" t="t" r="r" b="b"/>
            <a:pathLst>
              <a:path w="747888" h="24586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D3EC73-E572-3E47-2904-9854FDD87614}"/>
              </a:ext>
            </a:extLst>
          </p:cNvPr>
          <p:cNvSpPr txBox="1"/>
          <p:nvPr/>
        </p:nvSpPr>
        <p:spPr>
          <a:xfrm>
            <a:off x="6271390" y="1764131"/>
            <a:ext cx="5745219" cy="6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IIS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구축</a:t>
            </a:r>
            <a:r>
              <a:rPr lang="en-US" altLang="ko-KR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4099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열기</a:t>
            </a:r>
            <a:endParaRPr lang="en-US" sz="4099" b="1" spc="-8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38AE960A-0C08-CE8B-3FB1-A2E893F2BE62}"/>
              </a:ext>
            </a:extLst>
          </p:cNvPr>
          <p:cNvSpPr txBox="1"/>
          <p:nvPr/>
        </p:nvSpPr>
        <p:spPr>
          <a:xfrm>
            <a:off x="6271390" y="2235308"/>
            <a:ext cx="5745219" cy="62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IIS</a:t>
            </a:r>
            <a:r>
              <a:rPr lang="ko-KR" altLang="en-US" sz="2400" spc="-8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설치</a:t>
            </a:r>
            <a:endParaRPr lang="en-US" sz="2400" spc="-8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30C02-B700-087F-553D-7AE8744A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43151"/>
            <a:ext cx="5087604" cy="3000698"/>
          </a:xfrm>
          <a:prstGeom prst="rect">
            <a:avLst/>
          </a:prstGeo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67915A74-B4EA-D000-1B51-E91417F4C875}"/>
              </a:ext>
            </a:extLst>
          </p:cNvPr>
          <p:cNvSpPr txBox="1"/>
          <p:nvPr/>
        </p:nvSpPr>
        <p:spPr>
          <a:xfrm>
            <a:off x="9720043" y="4305300"/>
            <a:ext cx="45931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제어판 </a:t>
            </a:r>
            <a: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&gt; 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프로그램 </a:t>
            </a:r>
            <a: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&gt; 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프로그램 </a:t>
            </a:r>
            <a:r>
              <a:rPr lang="ko-KR" altLang="en-US" sz="2400" spc="-72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밎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기능</a:t>
            </a: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b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</a:br>
            <a: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Windows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기능 켜기</a:t>
            </a:r>
            <a:r>
              <a:rPr lang="en-US" altLang="ko-KR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/</a:t>
            </a:r>
            <a:r>
              <a:rPr lang="ko-KR" altLang="en-US" sz="2400" spc="-72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끄기 클릭</a:t>
            </a:r>
            <a:endParaRPr lang="en-US" sz="2400" spc="-72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21C504F-9371-6D5F-AFFB-8DB8D1ACFD78}"/>
              </a:ext>
            </a:extLst>
          </p:cNvPr>
          <p:cNvSpPr/>
          <p:nvPr/>
        </p:nvSpPr>
        <p:spPr>
          <a:xfrm flipV="1">
            <a:off x="8965399" y="3901728"/>
            <a:ext cx="0" cy="37663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88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1921</Words>
  <Application>Microsoft Office PowerPoint</Application>
  <PresentationFormat>사용자 지정</PresentationFormat>
  <Paragraphs>283</Paragraphs>
  <Slides>46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Source Han Sans KR Medium</vt:lpstr>
      <vt:lpstr>Noto Sans KR</vt:lpstr>
      <vt:lpstr>Arial</vt:lpstr>
      <vt:lpstr>Barlow Condensed Bold</vt:lpstr>
      <vt:lpstr>맑은 고딕</vt:lpstr>
      <vt:lpstr>Normung Bold</vt:lpstr>
      <vt:lpstr>Calibri</vt:lpstr>
      <vt:lpstr>Source Han Sans KR</vt:lpstr>
      <vt:lpstr>Barlow Condensed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아이보리와 블랙의 심플한 과제 발표 프레젠테이션 Presentation</dc:title>
  <dc:creator>USER</dc:creator>
  <cp:lastModifiedBy>USER</cp:lastModifiedBy>
  <cp:revision>2</cp:revision>
  <dcterms:created xsi:type="dcterms:W3CDTF">2006-08-16T00:00:00Z</dcterms:created>
  <dcterms:modified xsi:type="dcterms:W3CDTF">2025-06-09T23:44:52Z</dcterms:modified>
  <dc:identifier>DAGpsvGlWNw</dc:identifier>
</cp:coreProperties>
</file>